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12192000" cy="6858000"/>
  <p:notesSz cx="6858000" cy="9144000"/>
  <p:embeddedFontLst>
    <p:embeddedFont>
      <p:font typeface="Roboto" panose="02000000000000000000"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6" roundtripDataSignature="AMtx7mgFI0sJyDKqXENZZLJ6PYifPipoR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34FA451-FA3E-413F-B4F9-8195F8197391}">
  <a:tblStyle styleId="{034FA451-FA3E-413F-B4F9-8195F8197391}" styleName="Table_0">
    <a:wholeTbl>
      <a:tcTxStyle b="off" i="off">
        <a:font>
          <a:latin typeface="Calibri"/>
          <a:ea typeface="Calibri"/>
          <a:cs typeface="Calibri"/>
        </a:font>
        <a:schemeClr val="dk1"/>
      </a:tcTxStyle>
      <a:tcStyle>
        <a:tcBdr>
          <a:left>
            <a:ln w="9525" cap="flat" cmpd="sng">
              <a:solidFill>
                <a:schemeClr val="dk1"/>
              </a:solidFill>
              <a:prstDash val="solid"/>
              <a:round/>
              <a:headEnd type="none" w="sm" len="sm"/>
              <a:tailEnd type="none" w="sm" len="sm"/>
            </a:ln>
          </a:left>
          <a:right>
            <a:ln w="9525" cap="flat" cmpd="sng">
              <a:solidFill>
                <a:schemeClr val="dk1"/>
              </a:solidFill>
              <a:prstDash val="solid"/>
              <a:round/>
              <a:headEnd type="none" w="sm" len="sm"/>
              <a:tailEnd type="none" w="sm" len="sm"/>
            </a:ln>
          </a:right>
          <a:top>
            <a:ln w="9525" cap="flat" cmpd="sng">
              <a:solidFill>
                <a:schemeClr val="dk1"/>
              </a:solidFill>
              <a:prstDash val="solid"/>
              <a:round/>
              <a:headEnd type="none" w="sm" len="sm"/>
              <a:tailEnd type="none" w="sm" len="sm"/>
            </a:ln>
          </a:top>
          <a:bottom>
            <a:ln w="9525" cap="flat" cmpd="sng">
              <a:solidFill>
                <a:schemeClr val="dk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op>
            <a:ln w="9525" cap="flat" cmpd="sng">
              <a:solidFill>
                <a:schemeClr val="dk1"/>
              </a:solidFill>
              <a:prstDash val="solid"/>
              <a:round/>
              <a:headEnd type="none" w="sm" len="sm"/>
              <a:tailEnd type="none" w="sm" len="sm"/>
            </a:ln>
          </a:top>
          <a:bottom>
            <a:ln w="9525" cap="flat" cmpd="sng">
              <a:solidFill>
                <a:schemeClr val="dk1"/>
              </a:solidFill>
              <a:prstDash val="solid"/>
              <a:round/>
              <a:headEnd type="none" w="sm" len="sm"/>
              <a:tailEnd type="none" w="sm" len="sm"/>
            </a:ln>
          </a:bottom>
        </a:tcBdr>
      </a:tcStyle>
    </a:band1H>
    <a:band2H>
      <a:tcTxStyle b="off" i="off"/>
      <a:tcStyle>
        <a:tcBdr/>
      </a:tcStyle>
    </a:band2H>
    <a:band1V>
      <a:tcTxStyle b="off" i="off"/>
      <a:tcStyle>
        <a:tcBdr>
          <a:left>
            <a:ln w="9525" cap="flat" cmpd="sng">
              <a:solidFill>
                <a:schemeClr val="dk1"/>
              </a:solidFill>
              <a:prstDash val="solid"/>
              <a:round/>
              <a:headEnd type="none" w="sm" len="sm"/>
              <a:tailEnd type="none" w="sm" len="sm"/>
            </a:ln>
          </a:left>
          <a:right>
            <a:ln w="9525" cap="flat" cmpd="sng">
              <a:solidFill>
                <a:schemeClr val="dk1"/>
              </a:solidFill>
              <a:prstDash val="solid"/>
              <a:round/>
              <a:headEnd type="none" w="sm" len="sm"/>
              <a:tailEnd type="none" w="sm" len="sm"/>
            </a:ln>
          </a:right>
        </a:tcBdr>
      </a:tcStyle>
    </a:band1V>
    <a:band2V>
      <a:tcTxStyle b="off" i="off"/>
      <a:tcStyle>
        <a:tcBdr>
          <a:left>
            <a:ln w="9525" cap="flat" cmpd="sng">
              <a:solidFill>
                <a:schemeClr val="dk1"/>
              </a:solidFill>
              <a:prstDash val="solid"/>
              <a:round/>
              <a:headEnd type="none" w="sm" len="sm"/>
              <a:tailEnd type="none" w="sm" len="sm"/>
            </a:ln>
          </a:left>
          <a:right>
            <a:ln w="9525" cap="flat" cmpd="sng">
              <a:solidFill>
                <a:schemeClr val="dk1"/>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dk1"/>
              </a:solidFill>
              <a:prstDash val="solid"/>
              <a:round/>
              <a:headEnd type="none" w="sm" len="sm"/>
              <a:tailEnd type="none" w="sm" len="sm"/>
            </a:ln>
          </a:top>
        </a:tcBdr>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fill>
          <a:solidFill>
            <a:schemeClr val="dk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88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customschemas.google.com/relationships/presentationmetadata" Target="metadata"/><Relationship Id="rId20" Type="http://schemas.openxmlformats.org/officeDocument/2006/relationships/slide" Target="slides/slide19.xml"/><Relationship Id="rId41"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 name="Google Shape;8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Google Shape;161;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 trucking industry is essential for moving goods over land and is a vital part of the supply chain. Let’s break down the main players and how the operation flows:</a:t>
            </a:r>
            <a:endParaRPr/>
          </a:p>
          <a:p>
            <a:pPr marL="0" lvl="0" indent="0" algn="l" rtl="0">
              <a:spcBef>
                <a:spcPts val="0"/>
              </a:spcBef>
              <a:spcAft>
                <a:spcPts val="0"/>
              </a:spcAft>
              <a:buClr>
                <a:schemeClr val="dk1"/>
              </a:buClr>
              <a:buSzPts val="1400"/>
              <a:buFont typeface="Arial"/>
              <a:buNone/>
            </a:pPr>
            <a:endParaRPr/>
          </a:p>
          <a:p>
            <a:pPr marL="0" lvl="0" indent="0" algn="l" rtl="0">
              <a:spcBef>
                <a:spcPts val="0"/>
              </a:spcBef>
              <a:spcAft>
                <a:spcPts val="0"/>
              </a:spcAft>
              <a:buClr>
                <a:schemeClr val="dk1"/>
              </a:buClr>
              <a:buSzPts val="1400"/>
              <a:buFont typeface="Arial"/>
              <a:buNone/>
            </a:pPr>
            <a:r>
              <a:rPr lang="en-US"/>
              <a:t>Operation Flow:</a:t>
            </a:r>
            <a:endParaRPr/>
          </a:p>
          <a:p>
            <a:pPr marL="0" lvl="0" indent="0" algn="l" rtl="0">
              <a:spcBef>
                <a:spcPts val="0"/>
              </a:spcBef>
              <a:spcAft>
                <a:spcPts val="0"/>
              </a:spcAft>
              <a:buClr>
                <a:schemeClr val="dk1"/>
              </a:buClr>
              <a:buSzPts val="1400"/>
              <a:buFont typeface="Arial"/>
              <a:buNone/>
            </a:pPr>
            <a:endParaRPr/>
          </a:p>
          <a:p>
            <a:pPr marL="0" lvl="0" indent="0" algn="l" rtl="0">
              <a:spcBef>
                <a:spcPts val="0"/>
              </a:spcBef>
              <a:spcAft>
                <a:spcPts val="0"/>
              </a:spcAft>
              <a:buClr>
                <a:schemeClr val="dk1"/>
              </a:buClr>
              <a:buSzPts val="1400"/>
              <a:buFont typeface="Arial"/>
              <a:buNone/>
            </a:pPr>
            <a:r>
              <a:rPr lang="en-US"/>
              <a:t>Consumers place orders with retailers or shippers.</a:t>
            </a:r>
            <a:endParaRPr/>
          </a:p>
          <a:p>
            <a:pPr marL="0" lvl="0" indent="0" algn="l" rtl="0">
              <a:spcBef>
                <a:spcPts val="0"/>
              </a:spcBef>
              <a:spcAft>
                <a:spcPts val="0"/>
              </a:spcAft>
              <a:buClr>
                <a:schemeClr val="dk1"/>
              </a:buClr>
              <a:buSzPts val="1400"/>
              <a:buFont typeface="Arial"/>
              <a:buNone/>
            </a:pPr>
            <a:r>
              <a:rPr lang="en-US"/>
              <a:t>Shippers prepare and package goods.</a:t>
            </a:r>
            <a:endParaRPr/>
          </a:p>
          <a:p>
            <a:pPr marL="0" lvl="0" indent="0" algn="l" rtl="0">
              <a:spcBef>
                <a:spcPts val="0"/>
              </a:spcBef>
              <a:spcAft>
                <a:spcPts val="0"/>
              </a:spcAft>
              <a:buClr>
                <a:schemeClr val="dk1"/>
              </a:buClr>
              <a:buSzPts val="1400"/>
              <a:buFont typeface="Arial"/>
              <a:buNone/>
            </a:pPr>
            <a:r>
              <a:rPr lang="en-US"/>
              <a:t>Trucking companies pick up and transport goods to retailers or directly to consumers.</a:t>
            </a:r>
            <a:endParaRPr/>
          </a:p>
          <a:p>
            <a:pPr marL="0" lvl="0" indent="0" algn="l" rtl="0">
              <a:spcBef>
                <a:spcPts val="0"/>
              </a:spcBef>
              <a:spcAft>
                <a:spcPts val="0"/>
              </a:spcAft>
              <a:buClr>
                <a:schemeClr val="dk1"/>
              </a:buClr>
              <a:buSzPts val="1400"/>
              <a:buFont typeface="Arial"/>
              <a:buNone/>
            </a:pPr>
            <a:r>
              <a:rPr lang="en-US"/>
              <a:t>Retailers receive and store goods, preparing them for final delivery.</a:t>
            </a:r>
            <a:endParaRPr/>
          </a:p>
          <a:p>
            <a:pPr marL="0" lvl="0" indent="0" algn="l" rtl="0">
              <a:spcBef>
                <a:spcPts val="0"/>
              </a:spcBef>
              <a:spcAft>
                <a:spcPts val="0"/>
              </a:spcAft>
              <a:buClr>
                <a:schemeClr val="dk1"/>
              </a:buClr>
              <a:buSzPts val="1400"/>
              <a:buFont typeface="Arial"/>
              <a:buNone/>
            </a:pPr>
            <a:r>
              <a:rPr lang="en-US"/>
              <a:t>Couriers handle the last-mile delivery to consumers.</a:t>
            </a:r>
            <a:endParaRPr/>
          </a:p>
          <a:p>
            <a:pPr marL="0" lvl="0" indent="0" algn="l" rtl="0">
              <a:spcBef>
                <a:spcPts val="0"/>
              </a:spcBef>
              <a:spcAft>
                <a:spcPts val="0"/>
              </a:spcAft>
              <a:buSzPts val="1400"/>
              <a:buNone/>
            </a:pPr>
            <a:r>
              <a:rPr lang="en-US"/>
              <a:t>By coordinating these steps, the trucking industry ensures efficient movement of goods, meeting the needs of all players involved.</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The shipper, who can be the producer, wholesaler or broker, demands transport services to move large volumes of cargo from the industry to the retailer. This operation is known as long haul. The retailer, in turn, requires transportation services to move several small volumes of cargo to the final consumer in an operation known as last mile.</a:t>
            </a:r>
            <a:endParaRPr/>
          </a:p>
          <a:p>
            <a:pPr marL="0" lvl="0" indent="0" algn="l" rtl="0">
              <a:lnSpc>
                <a:spcPct val="100000"/>
              </a:lnSpc>
              <a:spcBef>
                <a:spcPts val="0"/>
              </a:spcBef>
              <a:spcAft>
                <a:spcPts val="0"/>
              </a:spcAft>
              <a:buSzPts val="1400"/>
              <a:buNone/>
            </a:pPr>
            <a:r>
              <a:rPr lang="en-US"/>
              <a:t>Our project focuses on long-haul operations and its players are the carrier and those who demand its service.</a:t>
            </a:r>
            <a:endParaRPr/>
          </a:p>
          <a:p>
            <a:pPr marL="0" lvl="0" indent="0" algn="l" rtl="0">
              <a:lnSpc>
                <a:spcPct val="100000"/>
              </a:lnSpc>
              <a:spcBef>
                <a:spcPts val="0"/>
              </a:spcBef>
              <a:spcAft>
                <a:spcPts val="0"/>
              </a:spcAft>
              <a:buSzPts val="1400"/>
              <a:buNone/>
            </a:pPr>
            <a:endParaRPr/>
          </a:p>
        </p:txBody>
      </p:sp>
      <p:sp>
        <p:nvSpPr>
          <p:cNvPr id="162" name="Google Shape;162;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There are two concepts of supply chain management.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CIF model and FOB model.</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In CIF model Shippers are responsible for cost, insurance and freight of the goods whereas in FOB model Retailer are responsible for safely transporting the goods. </a:t>
            </a:r>
            <a:br>
              <a:rPr lang="en-US"/>
            </a:br>
            <a:br>
              <a:rPr lang="en-US"/>
            </a:br>
            <a:r>
              <a:rPr lang="en-US"/>
              <a:t>In CIF, the risk and responsibility transfer from the shippers to the retailer/buyer at the destination port.</a:t>
            </a:r>
            <a:endParaRPr/>
          </a:p>
          <a:p>
            <a:pPr marL="0" lvl="0" indent="0" algn="l" rtl="0">
              <a:spcBef>
                <a:spcPts val="0"/>
              </a:spcBef>
              <a:spcAft>
                <a:spcPts val="0"/>
              </a:spcAft>
              <a:buClr>
                <a:schemeClr val="dk1"/>
              </a:buClr>
              <a:buSzPts val="1100"/>
              <a:buFont typeface="Arial"/>
              <a:buNone/>
            </a:pPr>
            <a:r>
              <a:rPr lang="en-US"/>
              <a:t>In FOB, the risk and responsibility transfer from the shipper to the retailer/buyer when the goods are loaded onto the shipping vessel at the port of origin.</a:t>
            </a:r>
            <a:br>
              <a:rPr lang="en-US"/>
            </a:br>
            <a:br>
              <a:rPr lang="en-US"/>
            </a:br>
            <a:r>
              <a:rPr lang="en-US"/>
              <a:t>Considering that we are talking about road safety, it is important to understand who suffers the financial consequences in the event of an accident.</a:t>
            </a:r>
            <a:endParaRPr/>
          </a:p>
          <a:p>
            <a:pPr marL="0" lvl="0" indent="0" algn="l" rtl="0">
              <a:spcBef>
                <a:spcPts val="0"/>
              </a:spcBef>
              <a:spcAft>
                <a:spcPts val="0"/>
              </a:spcAft>
              <a:buClr>
                <a:schemeClr val="dk1"/>
              </a:buClr>
              <a:buSzPts val="1100"/>
              <a:buFont typeface="Arial"/>
              <a:buNone/>
            </a:pPr>
            <a:r>
              <a:rPr lang="en-US"/>
              <a:t>This brings us to two important concepts known as CIF and FOB.</a:t>
            </a:r>
            <a:endParaRPr/>
          </a:p>
          <a:p>
            <a:pPr marL="0" lvl="0" indent="0" algn="l" rtl="0">
              <a:spcBef>
                <a:spcPts val="0"/>
              </a:spcBef>
              <a:spcAft>
                <a:spcPts val="0"/>
              </a:spcAft>
              <a:buClr>
                <a:schemeClr val="dk1"/>
              </a:buClr>
              <a:buSzPts val="1100"/>
              <a:buFont typeface="Arial"/>
              <a:buNone/>
            </a:pPr>
            <a:r>
              <a:rPr lang="en-US"/>
              <a:t>CIF means that the responsibility and risk of transporting the cargo lies with the seller.</a:t>
            </a:r>
            <a:endParaRPr/>
          </a:p>
          <a:p>
            <a:pPr marL="0" lvl="0" indent="0" algn="l" rtl="0">
              <a:spcBef>
                <a:spcPts val="0"/>
              </a:spcBef>
              <a:spcAft>
                <a:spcPts val="0"/>
              </a:spcAft>
              <a:buClr>
                <a:schemeClr val="dk1"/>
              </a:buClr>
              <a:buSzPts val="1100"/>
              <a:buFont typeface="Arial"/>
              <a:buNone/>
            </a:pPr>
            <a:r>
              <a:rPr lang="en-US"/>
              <a:t>As for FOB, the responsibility and risk lies with the buyer.</a:t>
            </a:r>
            <a:endParaRPr/>
          </a:p>
          <a:p>
            <a:pPr marL="0" lvl="0" indent="0" algn="l" rtl="0">
              <a:spcBef>
                <a:spcPts val="0"/>
              </a:spcBef>
              <a:spcAft>
                <a:spcPts val="0"/>
              </a:spcAft>
              <a:buClr>
                <a:schemeClr val="dk1"/>
              </a:buClr>
              <a:buSzPts val="1100"/>
              <a:buFont typeface="Arial"/>
              <a:buNone/>
            </a:pPr>
            <a:r>
              <a:rPr lang="en-US"/>
              <a:t>These concepts are important as our project will show that our population goes beyond just truck drivers. It also includes the shipper and other functions in a road freight transport company.</a:t>
            </a:r>
            <a:endParaRPr/>
          </a:p>
          <a:p>
            <a:pPr marL="0" lvl="0" indent="0" algn="l" rtl="0">
              <a:lnSpc>
                <a:spcPct val="100000"/>
              </a:lnSpc>
              <a:spcBef>
                <a:spcPts val="0"/>
              </a:spcBef>
              <a:spcAft>
                <a:spcPts val="0"/>
              </a:spcAft>
              <a:buSzPts val="1400"/>
              <a:buNone/>
            </a:pPr>
            <a:endParaRPr/>
          </a:p>
        </p:txBody>
      </p:sp>
      <p:sp>
        <p:nvSpPr>
          <p:cNvPr id="186" name="Google Shape;186;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f0f5d5559f_1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g2f0f5d5559f_1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r>
              <a:rPr lang="en-US" sz="1100">
                <a:latin typeface="Times New Roman"/>
                <a:ea typeface="Times New Roman"/>
                <a:cs typeface="Times New Roman"/>
                <a:sym typeface="Times New Roman"/>
              </a:rPr>
              <a:t>This study adopts a pragmatic approach, focusing on the practical outcomes of AI implementation in the trucking industry. The research is designed to provide actionable insights that can be directly applied to improve road safety.</a:t>
            </a:r>
            <a:br>
              <a:rPr lang="en-US" sz="1100">
                <a:latin typeface="Times New Roman"/>
                <a:ea typeface="Times New Roman"/>
                <a:cs typeface="Times New Roman"/>
                <a:sym typeface="Times New Roman"/>
              </a:rPr>
            </a:br>
            <a:br>
              <a:rPr lang="en-US" sz="1100">
                <a:latin typeface="Times New Roman"/>
                <a:ea typeface="Times New Roman"/>
                <a:cs typeface="Times New Roman"/>
                <a:sym typeface="Times New Roman"/>
              </a:rPr>
            </a:br>
            <a:r>
              <a:rPr lang="en-US" sz="1100">
                <a:latin typeface="Times New Roman"/>
                <a:ea typeface="Times New Roman"/>
                <a:cs typeface="Times New Roman"/>
                <a:sym typeface="Times New Roman"/>
              </a:rPr>
              <a:t>This research takes a practical approach, concentrating on the real-world effects of AI implementation in the trucking industry. The study aims to deliver actionable insights that can be immediately applied to enhance road safety.</a:t>
            </a:r>
            <a:endParaRPr sz="1100">
              <a:latin typeface="Times New Roman"/>
              <a:ea typeface="Times New Roman"/>
              <a:cs typeface="Times New Roman"/>
              <a:sym typeface="Times New Roman"/>
            </a:endParaRPr>
          </a:p>
          <a:p>
            <a:pPr marL="0" lvl="0" indent="0" algn="l" rtl="0">
              <a:lnSpc>
                <a:spcPct val="100000"/>
              </a:lnSpc>
              <a:spcBef>
                <a:spcPts val="1200"/>
              </a:spcBef>
              <a:spcAft>
                <a:spcPts val="0"/>
              </a:spcAft>
              <a:buSzPts val="1400"/>
              <a:buNone/>
            </a:pPr>
            <a:endParaRPr/>
          </a:p>
        </p:txBody>
      </p:sp>
      <p:sp>
        <p:nvSpPr>
          <p:cNvPr id="202" name="Google Shape;202;g2f0f5d5559f_1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 name="Google Shape;210;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100">
                <a:latin typeface="Times New Roman"/>
                <a:ea typeface="Times New Roman"/>
                <a:cs typeface="Times New Roman"/>
                <a:sym typeface="Times New Roman"/>
              </a:rPr>
              <a:t>This study adopts a pragmatic approach, focusing on the practical outcomes of AI implementation in the trucking industry. The research is designed to provide actionable insights that can be directly applied to improve road safety.</a:t>
            </a:r>
            <a:endParaRPr sz="1100">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US" sz="1100">
                <a:latin typeface="Times New Roman"/>
                <a:ea typeface="Times New Roman"/>
                <a:cs typeface="Times New Roman"/>
                <a:sym typeface="Times New Roman"/>
              </a:rPr>
              <a:t>Industry experts like fleet managers, truck drivers, supervisors, company owners with at least 2 years of experience</a:t>
            </a:r>
            <a:endParaRPr sz="1100">
              <a:latin typeface="Times New Roman"/>
              <a:ea typeface="Times New Roman"/>
              <a:cs typeface="Times New Roman"/>
              <a:sym typeface="Times New Roman"/>
            </a:endParaRPr>
          </a:p>
          <a:p>
            <a:pPr marL="0" lvl="0" indent="0" algn="l" rtl="0">
              <a:lnSpc>
                <a:spcPct val="100000"/>
              </a:lnSpc>
              <a:spcBef>
                <a:spcPts val="1200"/>
              </a:spcBef>
              <a:spcAft>
                <a:spcPts val="0"/>
              </a:spcAft>
              <a:buSzPts val="1400"/>
              <a:buNone/>
            </a:pPr>
            <a:endParaRPr/>
          </a:p>
        </p:txBody>
      </p:sp>
      <p:sp>
        <p:nvSpPr>
          <p:cNvPr id="211" name="Google Shape;211;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f116e45874_0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f116e45874_0_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 name="Google Shape;231;g2f116e45874_0_6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f12402fb87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f12402fb87_2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g2f12402fb87_2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f12402fb87_2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f12402fb87_2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g2f12402fb87_2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f12402fb87_2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f12402fb87_2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g2f12402fb87_2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f12402fb87_2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f12402fb87_2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g2f12402fb87_2_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f0f5d5559f_1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g2f0f5d5559f_1_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200"/>
              </a:spcBef>
              <a:spcAft>
                <a:spcPts val="0"/>
              </a:spcAft>
              <a:buSzPts val="1400"/>
              <a:buNone/>
            </a:pPr>
            <a:endParaRPr/>
          </a:p>
        </p:txBody>
      </p:sp>
      <p:sp>
        <p:nvSpPr>
          <p:cNvPr id="291" name="Google Shape;291;g2f0f5d5559f_1_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 name="Google Shape;8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 name="Google Shape;88;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f0f5d5559f_1_3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3" name="Google Shape;313;g2f0f5d5559f_1_3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endParaRPr sz="1100">
              <a:latin typeface="Times New Roman"/>
              <a:ea typeface="Times New Roman"/>
              <a:cs typeface="Times New Roman"/>
              <a:sym typeface="Times New Roman"/>
            </a:endParaRPr>
          </a:p>
          <a:p>
            <a:pPr marL="0" lvl="0" indent="0" algn="l" rtl="0">
              <a:lnSpc>
                <a:spcPct val="100000"/>
              </a:lnSpc>
              <a:spcBef>
                <a:spcPts val="1200"/>
              </a:spcBef>
              <a:spcAft>
                <a:spcPts val="0"/>
              </a:spcAft>
              <a:buSzPts val="1400"/>
              <a:buNone/>
            </a:pPr>
            <a:endParaRPr/>
          </a:p>
        </p:txBody>
      </p:sp>
      <p:sp>
        <p:nvSpPr>
          <p:cNvPr id="314" name="Google Shape;314;g2f0f5d5559f_1_3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f0f5d5559f_1_4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9" name="Google Shape;329;g2f0f5d5559f_1_4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endParaRPr sz="1100">
              <a:latin typeface="Times New Roman"/>
              <a:ea typeface="Times New Roman"/>
              <a:cs typeface="Times New Roman"/>
              <a:sym typeface="Times New Roman"/>
            </a:endParaRPr>
          </a:p>
          <a:p>
            <a:pPr marL="0" lvl="0" indent="0" algn="l" rtl="0">
              <a:lnSpc>
                <a:spcPct val="100000"/>
              </a:lnSpc>
              <a:spcBef>
                <a:spcPts val="1200"/>
              </a:spcBef>
              <a:spcAft>
                <a:spcPts val="0"/>
              </a:spcAft>
              <a:buSzPts val="1400"/>
              <a:buNone/>
            </a:pPr>
            <a:endParaRPr/>
          </a:p>
        </p:txBody>
      </p:sp>
      <p:sp>
        <p:nvSpPr>
          <p:cNvPr id="330" name="Google Shape;330;g2f0f5d5559f_1_4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f0f5d5559f_1_4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1" name="Google Shape;341;g2f0f5d5559f_1_4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endParaRPr sz="1100">
              <a:latin typeface="Times New Roman"/>
              <a:ea typeface="Times New Roman"/>
              <a:cs typeface="Times New Roman"/>
              <a:sym typeface="Times New Roman"/>
            </a:endParaRPr>
          </a:p>
          <a:p>
            <a:pPr marL="0" lvl="0" indent="0" algn="l" rtl="0">
              <a:lnSpc>
                <a:spcPct val="100000"/>
              </a:lnSpc>
              <a:spcBef>
                <a:spcPts val="1200"/>
              </a:spcBef>
              <a:spcAft>
                <a:spcPts val="0"/>
              </a:spcAft>
              <a:buSzPts val="1400"/>
              <a:buNone/>
            </a:pPr>
            <a:endParaRPr/>
          </a:p>
        </p:txBody>
      </p:sp>
      <p:sp>
        <p:nvSpPr>
          <p:cNvPr id="342" name="Google Shape;342;g2f0f5d5559f_1_4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7fc9aa8af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8" name="Google Shape;348;g27fc9aa8af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endParaRPr sz="1100">
              <a:latin typeface="Times New Roman"/>
              <a:ea typeface="Times New Roman"/>
              <a:cs typeface="Times New Roman"/>
              <a:sym typeface="Times New Roman"/>
            </a:endParaRPr>
          </a:p>
          <a:p>
            <a:pPr marL="0" lvl="0" indent="0" algn="l" rtl="0">
              <a:lnSpc>
                <a:spcPct val="100000"/>
              </a:lnSpc>
              <a:spcBef>
                <a:spcPts val="1200"/>
              </a:spcBef>
              <a:spcAft>
                <a:spcPts val="0"/>
              </a:spcAft>
              <a:buSzPts val="1400"/>
              <a:buNone/>
            </a:pPr>
            <a:endParaRPr/>
          </a:p>
        </p:txBody>
      </p:sp>
      <p:sp>
        <p:nvSpPr>
          <p:cNvPr id="349" name="Google Shape;349;g27fc9aa8af5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f0f5d5559f_1_4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7" name="Google Shape;357;g2f0f5d5559f_1_4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endParaRPr sz="1100">
              <a:latin typeface="Times New Roman"/>
              <a:ea typeface="Times New Roman"/>
              <a:cs typeface="Times New Roman"/>
              <a:sym typeface="Times New Roman"/>
            </a:endParaRPr>
          </a:p>
          <a:p>
            <a:pPr marL="0" lvl="0" indent="0" algn="l" rtl="0">
              <a:lnSpc>
                <a:spcPct val="100000"/>
              </a:lnSpc>
              <a:spcBef>
                <a:spcPts val="1200"/>
              </a:spcBef>
              <a:spcAft>
                <a:spcPts val="0"/>
              </a:spcAft>
              <a:buSzPts val="1400"/>
              <a:buNone/>
            </a:pPr>
            <a:endParaRPr/>
          </a:p>
        </p:txBody>
      </p:sp>
      <p:sp>
        <p:nvSpPr>
          <p:cNvPr id="358" name="Google Shape;358;g2f0f5d5559f_1_40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7fc9aa8af5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 name="Google Shape;371;g27fc9aa8af5_0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endParaRPr sz="1100">
              <a:latin typeface="Times New Roman"/>
              <a:ea typeface="Times New Roman"/>
              <a:cs typeface="Times New Roman"/>
              <a:sym typeface="Times New Roman"/>
            </a:endParaRPr>
          </a:p>
          <a:p>
            <a:pPr marL="0" lvl="0" indent="0" algn="l" rtl="0">
              <a:lnSpc>
                <a:spcPct val="100000"/>
              </a:lnSpc>
              <a:spcBef>
                <a:spcPts val="1200"/>
              </a:spcBef>
              <a:spcAft>
                <a:spcPts val="0"/>
              </a:spcAft>
              <a:buSzPts val="1400"/>
              <a:buNone/>
            </a:pPr>
            <a:endParaRPr/>
          </a:p>
        </p:txBody>
      </p:sp>
      <p:sp>
        <p:nvSpPr>
          <p:cNvPr id="372" name="Google Shape;372;g27fc9aa8af5_0_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f102661872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g2f102661872_0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9" name="Google Shape;379;g2f102661872_0_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f116e45874_1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2f116e45874_1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g2f116e45874_1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f116e45874_2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6" name="Google Shape;396;g2f116e45874_2_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7" name="Google Shape;397;g2f116e45874_2_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2f116e45874_2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 name="Google Shape;405;g2f116e45874_2_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6" name="Google Shape;406;g2f116e45874_2_6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 name="Google Shape;9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 name="Google Shape;9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8" name="Google Shape;418;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9" name="Google Shape;419;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2f116e45874_2_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8" name="Google Shape;428;g2f116e45874_2_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9" name="Google Shape;429;g2f116e45874_2_8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2f116e45874_2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7" name="Google Shape;437;g2f116e45874_2_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8" name="Google Shape;438;g2f116e45874_2_9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f116e45874_2_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6" name="Google Shape;446;g2f116e45874_2_1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7" name="Google Shape;447;g2f116e45874_2_1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 conclusion, our research highlights the powerful impact of video-capturing AI technology in the trucking industry. </a:t>
            </a:r>
            <a:endParaRPr/>
          </a:p>
          <a:p>
            <a:pPr marL="0" lvl="0" indent="0" algn="l" rtl="0">
              <a:lnSpc>
                <a:spcPct val="100000"/>
              </a:lnSpc>
              <a:spcBef>
                <a:spcPts val="0"/>
              </a:spcBef>
              <a:spcAft>
                <a:spcPts val="0"/>
              </a:spcAft>
              <a:buSzPts val="1400"/>
              <a:buNone/>
            </a:pPr>
            <a:r>
              <a:rPr lang="en-US"/>
              <a:t>This technology is very accurate at predicting potential risks, which helps in preventing accidents before they happen. </a:t>
            </a:r>
            <a:endParaRPr/>
          </a:p>
          <a:p>
            <a:pPr marL="0" lvl="0" indent="0" algn="l" rtl="0">
              <a:lnSpc>
                <a:spcPct val="100000"/>
              </a:lnSpc>
              <a:spcBef>
                <a:spcPts val="0"/>
              </a:spcBef>
              <a:spcAft>
                <a:spcPts val="0"/>
              </a:spcAft>
              <a:buSzPts val="1400"/>
              <a:buNone/>
            </a:pPr>
            <a:r>
              <a:rPr lang="en-US"/>
              <a:t>Compared to human supervisors and traditional systems, video-capturing AI is better at spotting and tracking driver behavior. </a:t>
            </a:r>
            <a:endParaRPr/>
          </a:p>
          <a:p>
            <a:pPr marL="0" lvl="0" indent="0" algn="l" rtl="0">
              <a:lnSpc>
                <a:spcPct val="100000"/>
              </a:lnSpc>
              <a:spcBef>
                <a:spcPts val="0"/>
              </a:spcBef>
              <a:spcAft>
                <a:spcPts val="0"/>
              </a:spcAft>
              <a:buSzPts val="1400"/>
              <a:buNone/>
            </a:pPr>
            <a:r>
              <a:rPr lang="en-US"/>
              <a:t>Using this AI technology is making the roads safer and the trucking industry more efficient.</a:t>
            </a:r>
            <a:endParaRPr/>
          </a:p>
        </p:txBody>
      </p:sp>
      <p:sp>
        <p:nvSpPr>
          <p:cNvPr id="456" name="Google Shape;456;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4" name="Google Shape;464;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1" name="Google Shape;471;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 name="Google Shape;10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 name="Google Shape;11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0" algn="l" rtl="0">
              <a:lnSpc>
                <a:spcPct val="90000"/>
              </a:lnSpc>
              <a:spcBef>
                <a:spcPts val="0"/>
              </a:spcBef>
              <a:spcAft>
                <a:spcPts val="0"/>
              </a:spcAft>
              <a:buSzPts val="1100"/>
              <a:buNone/>
            </a:pPr>
            <a:r>
              <a:rPr lang="en-US" sz="1100">
                <a:latin typeface="Times New Roman"/>
                <a:ea typeface="Times New Roman"/>
                <a:cs typeface="Times New Roman"/>
                <a:sym typeface="Times New Roman"/>
              </a:rPr>
              <a:t>Driver behavior analysis has been a focal point of road safety research, with various studies exploring different methods to detect risky behaviors. …</a:t>
            </a:r>
            <a:endParaRPr sz="1100">
              <a:latin typeface="Times New Roman"/>
              <a:ea typeface="Times New Roman"/>
              <a:cs typeface="Times New Roman"/>
              <a:sym typeface="Times New Roman"/>
            </a:endParaRPr>
          </a:p>
          <a:p>
            <a:pPr marL="228600" lvl="0" indent="0" algn="l" rtl="0">
              <a:lnSpc>
                <a:spcPct val="115000"/>
              </a:lnSpc>
              <a:spcBef>
                <a:spcPts val="1200"/>
              </a:spcBef>
              <a:spcAft>
                <a:spcPts val="0"/>
              </a:spcAft>
              <a:buSzPts val="1100"/>
              <a:buNone/>
            </a:pPr>
            <a:r>
              <a:rPr lang="en-US" sz="1100">
                <a:latin typeface="Times New Roman"/>
                <a:ea typeface="Times New Roman"/>
                <a:cs typeface="Times New Roman"/>
                <a:sym typeface="Times New Roman"/>
              </a:rPr>
              <a:t>Recent advancements in AI, particularly in computer vision and machine learning, have led to the development of sophisticated systems capable of real-time driver monitoring. These systems can detect behaviors such as distraction, drowsiness, and non-compliance with safety regulations, significantly enhancing road safety. …</a:t>
            </a:r>
            <a:endParaRPr sz="1100">
              <a:latin typeface="Times New Roman"/>
              <a:ea typeface="Times New Roman"/>
              <a:cs typeface="Times New Roman"/>
              <a:sym typeface="Times New Roman"/>
            </a:endParaRPr>
          </a:p>
          <a:p>
            <a:pPr marL="228600" lvl="0" indent="-228600" algn="l" rtl="0">
              <a:lnSpc>
                <a:spcPct val="115000"/>
              </a:lnSpc>
              <a:spcBef>
                <a:spcPts val="1200"/>
              </a:spcBef>
              <a:spcAft>
                <a:spcPts val="0"/>
              </a:spcAft>
              <a:buClr>
                <a:schemeClr val="dk1"/>
              </a:buClr>
              <a:buSzPts val="1800"/>
              <a:buFont typeface="Noto Sans Symbols"/>
              <a:buChar char="▪"/>
            </a:pPr>
            <a:r>
              <a:rPr lang="en-US" sz="1100">
                <a:latin typeface="Times New Roman"/>
                <a:ea typeface="Times New Roman"/>
                <a:cs typeface="Times New Roman"/>
                <a:sym typeface="Times New Roman"/>
              </a:rPr>
              <a:t>Despite these advancements, most research has been conducted in controlled environments, which may not fully reflect the challenges faced in the trucking industry. Additionally, the ethical implications of using AI to monitor drivers, particularly concerning privacy, require further exploration. …</a:t>
            </a:r>
            <a:endParaRPr sz="1100">
              <a:latin typeface="Times New Roman"/>
              <a:ea typeface="Times New Roman"/>
              <a:cs typeface="Times New Roman"/>
              <a:sym typeface="Times New Roman"/>
            </a:endParaRPr>
          </a:p>
        </p:txBody>
      </p:sp>
      <p:sp>
        <p:nvSpPr>
          <p:cNvPr id="120" name="Google Shape;120;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f116e45874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 name="Google Shape;127;g2f116e45874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28600" lvl="0" indent="0" algn="l" rtl="0">
              <a:lnSpc>
                <a:spcPct val="90000"/>
              </a:lnSpc>
              <a:spcBef>
                <a:spcPts val="0"/>
              </a:spcBef>
              <a:spcAft>
                <a:spcPts val="0"/>
              </a:spcAft>
              <a:buSzPts val="1100"/>
              <a:buNone/>
            </a:pPr>
            <a:r>
              <a:rPr lang="en-US" sz="1100">
                <a:latin typeface="Times New Roman"/>
                <a:ea typeface="Times New Roman"/>
                <a:cs typeface="Times New Roman"/>
                <a:sym typeface="Times New Roman"/>
              </a:rPr>
              <a:t>Driver behavior analysis has been a focal point of road safety research, with various studies exploring different methods to detect risky behaviors. …</a:t>
            </a:r>
            <a:endParaRPr sz="1100">
              <a:latin typeface="Times New Roman"/>
              <a:ea typeface="Times New Roman"/>
              <a:cs typeface="Times New Roman"/>
              <a:sym typeface="Times New Roman"/>
            </a:endParaRPr>
          </a:p>
          <a:p>
            <a:pPr marL="228600" lvl="0" indent="0" algn="l" rtl="0">
              <a:lnSpc>
                <a:spcPct val="115000"/>
              </a:lnSpc>
              <a:spcBef>
                <a:spcPts val="1200"/>
              </a:spcBef>
              <a:spcAft>
                <a:spcPts val="0"/>
              </a:spcAft>
              <a:buSzPts val="1100"/>
              <a:buNone/>
            </a:pPr>
            <a:r>
              <a:rPr lang="en-US" sz="1100">
                <a:latin typeface="Times New Roman"/>
                <a:ea typeface="Times New Roman"/>
                <a:cs typeface="Times New Roman"/>
                <a:sym typeface="Times New Roman"/>
              </a:rPr>
              <a:t>Recent advancements in AI, particularly in computer vision and machine learning, have led to the development of sophisticated systems capable of real-time driver monitoring. These systems can detect behaviors such as distraction, drowsiness, and non-compliance with safety regulations, significantly enhancing road safety. …</a:t>
            </a:r>
            <a:endParaRPr sz="1100">
              <a:latin typeface="Times New Roman"/>
              <a:ea typeface="Times New Roman"/>
              <a:cs typeface="Times New Roman"/>
              <a:sym typeface="Times New Roman"/>
            </a:endParaRPr>
          </a:p>
          <a:p>
            <a:pPr marL="228600" lvl="0" indent="-228600" algn="l" rtl="0">
              <a:lnSpc>
                <a:spcPct val="115000"/>
              </a:lnSpc>
              <a:spcBef>
                <a:spcPts val="1200"/>
              </a:spcBef>
              <a:spcAft>
                <a:spcPts val="0"/>
              </a:spcAft>
              <a:buClr>
                <a:schemeClr val="dk1"/>
              </a:buClr>
              <a:buSzPts val="1800"/>
              <a:buFont typeface="Noto Sans Symbols"/>
              <a:buChar char="▪"/>
            </a:pPr>
            <a:r>
              <a:rPr lang="en-US" sz="1100">
                <a:latin typeface="Times New Roman"/>
                <a:ea typeface="Times New Roman"/>
                <a:cs typeface="Times New Roman"/>
                <a:sym typeface="Times New Roman"/>
              </a:rPr>
              <a:t>Despite these advancements, most research has been conducted in controlled environments, which may not fully reflect the challenges faced in the trucking industry. Additionally, the ethical implications of using AI to monitor drivers, particularly concerning privacy, require further exploration. …</a:t>
            </a:r>
            <a:endParaRPr sz="1100">
              <a:latin typeface="Times New Roman"/>
              <a:ea typeface="Times New Roman"/>
              <a:cs typeface="Times New Roman"/>
              <a:sym typeface="Times New Roman"/>
            </a:endParaRPr>
          </a:p>
        </p:txBody>
      </p:sp>
      <p:sp>
        <p:nvSpPr>
          <p:cNvPr id="128" name="Google Shape;128;g2f116e45874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f116e45874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 name="Google Shape;145;g2f116e45874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28600" lvl="0" indent="0" algn="l" rtl="0">
              <a:lnSpc>
                <a:spcPct val="90000"/>
              </a:lnSpc>
              <a:spcBef>
                <a:spcPts val="0"/>
              </a:spcBef>
              <a:spcAft>
                <a:spcPts val="0"/>
              </a:spcAft>
              <a:buSzPts val="1100"/>
              <a:buNone/>
            </a:pPr>
            <a:r>
              <a:rPr lang="en-US" sz="1100">
                <a:latin typeface="Times New Roman"/>
                <a:ea typeface="Times New Roman"/>
                <a:cs typeface="Times New Roman"/>
                <a:sym typeface="Times New Roman"/>
              </a:rPr>
              <a:t>Driver behavior analysis has been a focal point of road safety research, with various studies exploring different methods to detect risky behaviors. …</a:t>
            </a:r>
            <a:endParaRPr sz="1100">
              <a:latin typeface="Times New Roman"/>
              <a:ea typeface="Times New Roman"/>
              <a:cs typeface="Times New Roman"/>
              <a:sym typeface="Times New Roman"/>
            </a:endParaRPr>
          </a:p>
          <a:p>
            <a:pPr marL="228600" lvl="0" indent="0" algn="l" rtl="0">
              <a:lnSpc>
                <a:spcPct val="115000"/>
              </a:lnSpc>
              <a:spcBef>
                <a:spcPts val="1200"/>
              </a:spcBef>
              <a:spcAft>
                <a:spcPts val="0"/>
              </a:spcAft>
              <a:buSzPts val="1100"/>
              <a:buNone/>
            </a:pPr>
            <a:r>
              <a:rPr lang="en-US" sz="1100">
                <a:latin typeface="Times New Roman"/>
                <a:ea typeface="Times New Roman"/>
                <a:cs typeface="Times New Roman"/>
                <a:sym typeface="Times New Roman"/>
              </a:rPr>
              <a:t>Recent advancements in AI, particularly in computer vision and machine learning, have led to the development of sophisticated systems capable of real-time driver monitoring. These systems can detect behaviors such as distraction, drowsiness, and non-compliance with safety regulations, significantly enhancing road safety. …</a:t>
            </a:r>
            <a:endParaRPr sz="1100">
              <a:latin typeface="Times New Roman"/>
              <a:ea typeface="Times New Roman"/>
              <a:cs typeface="Times New Roman"/>
              <a:sym typeface="Times New Roman"/>
            </a:endParaRPr>
          </a:p>
          <a:p>
            <a:pPr marL="228600" lvl="0" indent="-228600" algn="l" rtl="0">
              <a:lnSpc>
                <a:spcPct val="115000"/>
              </a:lnSpc>
              <a:spcBef>
                <a:spcPts val="1200"/>
              </a:spcBef>
              <a:spcAft>
                <a:spcPts val="0"/>
              </a:spcAft>
              <a:buClr>
                <a:schemeClr val="dk1"/>
              </a:buClr>
              <a:buSzPts val="1800"/>
              <a:buFont typeface="Noto Sans Symbols"/>
              <a:buChar char="▪"/>
            </a:pPr>
            <a:r>
              <a:rPr lang="en-US" sz="1100">
                <a:latin typeface="Times New Roman"/>
                <a:ea typeface="Times New Roman"/>
                <a:cs typeface="Times New Roman"/>
                <a:sym typeface="Times New Roman"/>
              </a:rPr>
              <a:t>Despite these advancements, most research has been conducted in controlled environments, which may not fully reflect the challenges faced in the trucking industry. Additionally, the ethical implications of using AI to monitor drivers, particularly concerning privacy, require further exploration. …</a:t>
            </a:r>
            <a:endParaRPr sz="1100">
              <a:latin typeface="Times New Roman"/>
              <a:ea typeface="Times New Roman"/>
              <a:cs typeface="Times New Roman"/>
              <a:sym typeface="Times New Roman"/>
            </a:endParaRPr>
          </a:p>
        </p:txBody>
      </p:sp>
      <p:sp>
        <p:nvSpPr>
          <p:cNvPr id="146" name="Google Shape;146;g2f116e45874_0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5" name="Google Shape;155;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p:cSld name="Title Only">
    <p:bg>
      <p:bgPr>
        <a:solidFill>
          <a:schemeClr val="dk1"/>
        </a:solidFill>
        <a:effectLst/>
      </p:bgPr>
    </p:bg>
    <p:spTree>
      <p:nvGrpSpPr>
        <p:cNvPr id="1" name="Shape 15"/>
        <p:cNvGrpSpPr/>
        <p:nvPr/>
      </p:nvGrpSpPr>
      <p:grpSpPr>
        <a:xfrm>
          <a:off x="0" y="0"/>
          <a:ext cx="0" cy="0"/>
          <a:chOff x="0" y="0"/>
          <a:chExt cx="0" cy="0"/>
        </a:xfrm>
      </p:grpSpPr>
      <p:sp>
        <p:nvSpPr>
          <p:cNvPr id="16" name="Google Shape;16;p40"/>
          <p:cNvSpPr>
            <a:spLocks noGrp="1"/>
          </p:cNvSpPr>
          <p:nvPr>
            <p:ph type="pic" idx="2"/>
          </p:nvPr>
        </p:nvSpPr>
        <p:spPr>
          <a:xfrm>
            <a:off x="0" y="0"/>
            <a:ext cx="12192000" cy="6858000"/>
          </a:xfrm>
          <a:prstGeom prst="rect">
            <a:avLst/>
          </a:prstGeom>
          <a:noFill/>
          <a:ln>
            <a:noFill/>
          </a:ln>
        </p:spPr>
      </p:sp>
      <p:sp>
        <p:nvSpPr>
          <p:cNvPr id="17" name="Google Shape;17;p40"/>
          <p:cNvSpPr txBox="1">
            <a:spLocks noGrp="1"/>
          </p:cNvSpPr>
          <p:nvPr>
            <p:ph type="ctrTitle"/>
          </p:nvPr>
        </p:nvSpPr>
        <p:spPr>
          <a:xfrm>
            <a:off x="1524000" y="2286000"/>
            <a:ext cx="9144000" cy="22860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4800"/>
              <a:buFont typeface="Calibri"/>
              <a:buNone/>
              <a:defRPr sz="4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subtitle">
  <p:cSld name="Title + subtitle">
    <p:spTree>
      <p:nvGrpSpPr>
        <p:cNvPr id="1" name="Shape 65"/>
        <p:cNvGrpSpPr/>
        <p:nvPr/>
      </p:nvGrpSpPr>
      <p:grpSpPr>
        <a:xfrm>
          <a:off x="0" y="0"/>
          <a:ext cx="0" cy="0"/>
          <a:chOff x="0" y="0"/>
          <a:chExt cx="0" cy="0"/>
        </a:xfrm>
      </p:grpSpPr>
      <p:sp>
        <p:nvSpPr>
          <p:cNvPr id="66" name="Google Shape;66;p49"/>
          <p:cNvSpPr txBox="1">
            <a:spLocks noGrp="1"/>
          </p:cNvSpPr>
          <p:nvPr>
            <p:ph type="ctrTitle"/>
          </p:nvPr>
        </p:nvSpPr>
        <p:spPr>
          <a:xfrm>
            <a:off x="1524000" y="1143000"/>
            <a:ext cx="9144000" cy="22860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4800"/>
              <a:buFont typeface="Calibri"/>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49"/>
          <p:cNvSpPr txBox="1">
            <a:spLocks noGrp="1"/>
          </p:cNvSpPr>
          <p:nvPr>
            <p:ph type="subTitle" idx="1"/>
          </p:nvPr>
        </p:nvSpPr>
        <p:spPr>
          <a:xfrm>
            <a:off x="1524000" y="3835198"/>
            <a:ext cx="9144000" cy="683219"/>
          </a:xfrm>
          <a:prstGeom prst="rect">
            <a:avLst/>
          </a:prstGeom>
          <a:gradFill>
            <a:gsLst>
              <a:gs pos="0">
                <a:schemeClr val="accent5"/>
              </a:gs>
              <a:gs pos="50000">
                <a:schemeClr val="accent1"/>
              </a:gs>
              <a:gs pos="100000">
                <a:srgbClr val="E7995A"/>
              </a:gs>
            </a:gsLst>
            <a:path path="circle">
              <a:fillToRect l="100000" t="100000"/>
            </a:path>
            <a:tileRect r="-100000" b="-100000"/>
          </a:gradFill>
          <a:ln>
            <a:noFill/>
          </a:ln>
        </p:spPr>
        <p:txBody>
          <a:bodyPr spcFirstLastPara="1" wrap="square" lIns="91425" tIns="45700" rIns="91425" bIns="45700" anchor="ctr" anchorCtr="0">
            <a:normAutofit/>
          </a:bodyPr>
          <a:lstStyle>
            <a:lvl1pPr lvl="0" algn="ctr">
              <a:lnSpc>
                <a:spcPct val="90000"/>
              </a:lnSpc>
              <a:spcBef>
                <a:spcPts val="1000"/>
              </a:spcBef>
              <a:spcAft>
                <a:spcPts val="0"/>
              </a:spcAft>
              <a:buClr>
                <a:schemeClr val="lt1"/>
              </a:buClr>
              <a:buSzPts val="2400"/>
              <a:buNone/>
              <a:defRPr sz="2400" cap="none">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 table">
  <p:cSld name="Content + table">
    <p:spTree>
      <p:nvGrpSpPr>
        <p:cNvPr id="1" name="Shape 68"/>
        <p:cNvGrpSpPr/>
        <p:nvPr/>
      </p:nvGrpSpPr>
      <p:grpSpPr>
        <a:xfrm>
          <a:off x="0" y="0"/>
          <a:ext cx="0" cy="0"/>
          <a:chOff x="0" y="0"/>
          <a:chExt cx="0" cy="0"/>
        </a:xfrm>
      </p:grpSpPr>
      <p:sp>
        <p:nvSpPr>
          <p:cNvPr id="69" name="Google Shape;69;p50"/>
          <p:cNvSpPr txBox="1">
            <a:spLocks noGrp="1"/>
          </p:cNvSpPr>
          <p:nvPr>
            <p:ph type="title"/>
          </p:nvPr>
        </p:nvSpPr>
        <p:spPr>
          <a:xfrm>
            <a:off x="838200" y="365760"/>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50"/>
          <p:cNvSpPr txBox="1">
            <a:spLocks noGrp="1"/>
          </p:cNvSpPr>
          <p:nvPr>
            <p:ph type="body" idx="1"/>
          </p:nvPr>
        </p:nvSpPr>
        <p:spPr>
          <a:xfrm>
            <a:off x="896074" y="2106591"/>
            <a:ext cx="2067045" cy="36337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2"/>
              </a:buClr>
              <a:buSzPts val="1800"/>
              <a:buFont typeface="Noto Sans Symbols"/>
              <a:buNone/>
              <a:defRPr sz="1800">
                <a:latin typeface="Calibri"/>
                <a:ea typeface="Calibri"/>
                <a:cs typeface="Calibri"/>
                <a:sym typeface="Calibri"/>
              </a:defRPr>
            </a:lvl1pPr>
            <a:lvl2pPr marL="914400" lvl="1" indent="-330200" algn="l">
              <a:lnSpc>
                <a:spcPct val="90000"/>
              </a:lnSpc>
              <a:spcBef>
                <a:spcPts val="1000"/>
              </a:spcBef>
              <a:spcAft>
                <a:spcPts val="0"/>
              </a:spcAft>
              <a:buClr>
                <a:schemeClr val="accent2"/>
              </a:buClr>
              <a:buSzPts val="1600"/>
              <a:buFont typeface="Noto Sans Symbols"/>
              <a:buChar char="▪"/>
              <a:defRPr sz="1600">
                <a:latin typeface="Calibri"/>
                <a:ea typeface="Calibri"/>
                <a:cs typeface="Calibri"/>
                <a:sym typeface="Calibri"/>
              </a:defRPr>
            </a:lvl2pPr>
            <a:lvl3pPr marL="1371600" lvl="2" indent="-317500" algn="l">
              <a:lnSpc>
                <a:spcPct val="90000"/>
              </a:lnSpc>
              <a:spcBef>
                <a:spcPts val="1000"/>
              </a:spcBef>
              <a:spcAft>
                <a:spcPts val="0"/>
              </a:spcAft>
              <a:buClr>
                <a:schemeClr val="accent2"/>
              </a:buClr>
              <a:buSzPts val="1400"/>
              <a:buFont typeface="Noto Sans Symbols"/>
              <a:buChar char="▪"/>
              <a:defRPr sz="1400">
                <a:latin typeface="Calibri"/>
                <a:ea typeface="Calibri"/>
                <a:cs typeface="Calibri"/>
                <a:sym typeface="Calibri"/>
              </a:defRPr>
            </a:lvl3pPr>
            <a:lvl4pPr marL="1828800" lvl="3" indent="-317500" algn="l">
              <a:lnSpc>
                <a:spcPct val="90000"/>
              </a:lnSpc>
              <a:spcBef>
                <a:spcPts val="1000"/>
              </a:spcBef>
              <a:spcAft>
                <a:spcPts val="0"/>
              </a:spcAft>
              <a:buClr>
                <a:schemeClr val="accent2"/>
              </a:buClr>
              <a:buSzPts val="1400"/>
              <a:buFont typeface="Noto Sans Symbols"/>
              <a:buChar char="▪"/>
              <a:defRPr sz="1400">
                <a:latin typeface="Calibri"/>
                <a:ea typeface="Calibri"/>
                <a:cs typeface="Calibri"/>
                <a:sym typeface="Calibri"/>
              </a:defRPr>
            </a:lvl4pPr>
            <a:lvl5pPr marL="2286000" lvl="4" indent="-304800" algn="l">
              <a:lnSpc>
                <a:spcPct val="90000"/>
              </a:lnSpc>
              <a:spcBef>
                <a:spcPts val="1000"/>
              </a:spcBef>
              <a:spcAft>
                <a:spcPts val="0"/>
              </a:spcAft>
              <a:buClr>
                <a:schemeClr val="accent2"/>
              </a:buClr>
              <a:buSzPts val="1200"/>
              <a:buFont typeface="Noto Sans Symbols"/>
              <a:buChar char="▪"/>
              <a:defRPr sz="1200">
                <a:latin typeface="Calibri"/>
                <a:ea typeface="Calibri"/>
                <a:cs typeface="Calibri"/>
                <a:sym typeface="Calibri"/>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3">
  <p:cSld name="Content 3">
    <p:spTree>
      <p:nvGrpSpPr>
        <p:cNvPr id="1" name="Shape 74"/>
        <p:cNvGrpSpPr/>
        <p:nvPr/>
      </p:nvGrpSpPr>
      <p:grpSpPr>
        <a:xfrm>
          <a:off x="0" y="0"/>
          <a:ext cx="0" cy="0"/>
          <a:chOff x="0" y="0"/>
          <a:chExt cx="0" cy="0"/>
        </a:xfrm>
      </p:grpSpPr>
      <p:sp>
        <p:nvSpPr>
          <p:cNvPr id="75" name="Google Shape;75;p51"/>
          <p:cNvSpPr>
            <a:spLocks noGrp="1"/>
          </p:cNvSpPr>
          <p:nvPr>
            <p:ph type="pic" idx="2"/>
          </p:nvPr>
        </p:nvSpPr>
        <p:spPr>
          <a:xfrm>
            <a:off x="0" y="0"/>
            <a:ext cx="12192000" cy="6858000"/>
          </a:xfrm>
          <a:prstGeom prst="rect">
            <a:avLst/>
          </a:prstGeom>
          <a:solidFill>
            <a:schemeClr val="dk1"/>
          </a:solidFill>
          <a:ln>
            <a:noFill/>
          </a:ln>
        </p:spPr>
      </p:sp>
      <p:sp>
        <p:nvSpPr>
          <p:cNvPr id="76" name="Google Shape;76;p51"/>
          <p:cNvSpPr txBox="1">
            <a:spLocks noGrp="1"/>
          </p:cNvSpPr>
          <p:nvPr>
            <p:ph type="title"/>
          </p:nvPr>
        </p:nvSpPr>
        <p:spPr>
          <a:xfrm>
            <a:off x="1362437" y="400485"/>
            <a:ext cx="9467127" cy="2527911"/>
          </a:xfrm>
          <a:prstGeom prst="rect">
            <a:avLst/>
          </a:prstGeom>
          <a:noFill/>
          <a:ln>
            <a:noFill/>
          </a:ln>
        </p:spPr>
        <p:txBody>
          <a:bodyPr spcFirstLastPara="1" wrap="square" lIns="91425" tIns="45700" rIns="91425" bIns="45700" anchor="b" anchorCtr="0">
            <a:noAutofit/>
          </a:bodyPr>
          <a:lstStyle>
            <a:lvl1pPr lvl="0" algn="ctr">
              <a:lnSpc>
                <a:spcPct val="90000"/>
              </a:lnSpc>
              <a:spcBef>
                <a:spcPts val="1000"/>
              </a:spcBef>
              <a:spcAft>
                <a:spcPts val="0"/>
              </a:spcAft>
              <a:buClr>
                <a:schemeClr val="lt1"/>
              </a:buClr>
              <a:buSzPts val="4800"/>
              <a:buFont typeface="Calibri"/>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51"/>
          <p:cNvSpPr txBox="1">
            <a:spLocks noGrp="1"/>
          </p:cNvSpPr>
          <p:nvPr>
            <p:ph type="body" idx="1"/>
          </p:nvPr>
        </p:nvSpPr>
        <p:spPr>
          <a:xfrm>
            <a:off x="1362075" y="3738622"/>
            <a:ext cx="9467850" cy="2527911"/>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1"/>
              </a:buClr>
              <a:buSzPts val="1800"/>
              <a:buNone/>
              <a:defRPr sz="1800">
                <a:solidFill>
                  <a:schemeClr val="lt1"/>
                </a:solidFill>
              </a:defRPr>
            </a:lvl1pPr>
            <a:lvl2pPr marL="914400" lvl="1" indent="-228600" algn="ctr">
              <a:lnSpc>
                <a:spcPct val="90000"/>
              </a:lnSpc>
              <a:spcBef>
                <a:spcPts val="1000"/>
              </a:spcBef>
              <a:spcAft>
                <a:spcPts val="0"/>
              </a:spcAft>
              <a:buClr>
                <a:schemeClr val="lt1"/>
              </a:buClr>
              <a:buSzPts val="1800"/>
              <a:buNone/>
              <a:defRPr sz="1800">
                <a:solidFill>
                  <a:schemeClr val="lt1"/>
                </a:solidFill>
              </a:defRPr>
            </a:lvl2pPr>
            <a:lvl3pPr marL="1371600" lvl="2" indent="-228600" algn="ctr">
              <a:lnSpc>
                <a:spcPct val="90000"/>
              </a:lnSpc>
              <a:spcBef>
                <a:spcPts val="1000"/>
              </a:spcBef>
              <a:spcAft>
                <a:spcPts val="0"/>
              </a:spcAft>
              <a:buClr>
                <a:schemeClr val="lt1"/>
              </a:buClr>
              <a:buSzPts val="1800"/>
              <a:buNone/>
              <a:defRPr sz="1800">
                <a:solidFill>
                  <a:schemeClr val="lt1"/>
                </a:solidFill>
              </a:defRPr>
            </a:lvl3pPr>
            <a:lvl4pPr marL="1828800" lvl="3" indent="-228600" algn="ctr">
              <a:lnSpc>
                <a:spcPct val="90000"/>
              </a:lnSpc>
              <a:spcBef>
                <a:spcPts val="1000"/>
              </a:spcBef>
              <a:spcAft>
                <a:spcPts val="0"/>
              </a:spcAft>
              <a:buClr>
                <a:schemeClr val="lt1"/>
              </a:buClr>
              <a:buSzPts val="1800"/>
              <a:buNone/>
              <a:defRPr sz="1800">
                <a:solidFill>
                  <a:schemeClr val="lt1"/>
                </a:solidFill>
              </a:defRPr>
            </a:lvl4pPr>
            <a:lvl5pPr marL="2286000" lvl="4" indent="-228600" algn="ctr">
              <a:lnSpc>
                <a:spcPct val="90000"/>
              </a:lnSpc>
              <a:spcBef>
                <a:spcPts val="1000"/>
              </a:spcBef>
              <a:spcAft>
                <a:spcPts val="0"/>
              </a:spcAft>
              <a:buClr>
                <a:schemeClr val="lt1"/>
              </a:buClr>
              <a:buSzPts val="1800"/>
              <a:buNone/>
              <a:defRPr sz="18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1">
  <p:cSld name="Content 1">
    <p:spTree>
      <p:nvGrpSpPr>
        <p:cNvPr id="1" name="Shape 18"/>
        <p:cNvGrpSpPr/>
        <p:nvPr/>
      </p:nvGrpSpPr>
      <p:grpSpPr>
        <a:xfrm>
          <a:off x="0" y="0"/>
          <a:ext cx="0" cy="0"/>
          <a:chOff x="0" y="0"/>
          <a:chExt cx="0" cy="0"/>
        </a:xfrm>
      </p:grpSpPr>
      <p:sp>
        <p:nvSpPr>
          <p:cNvPr id="19" name="Google Shape;19;p41"/>
          <p:cNvSpPr txBox="1">
            <a:spLocks noGrp="1"/>
          </p:cNvSpPr>
          <p:nvPr>
            <p:ph type="title"/>
          </p:nvPr>
        </p:nvSpPr>
        <p:spPr>
          <a:xfrm>
            <a:off x="5242425" y="466344"/>
            <a:ext cx="6241651" cy="1710354"/>
          </a:xfrm>
          <a:prstGeom prst="rect">
            <a:avLst/>
          </a:prstGeom>
          <a:noFill/>
          <a:ln>
            <a:noFill/>
          </a:ln>
        </p:spPr>
        <p:txBody>
          <a:bodyPr spcFirstLastPara="1" wrap="square" lIns="91425" tIns="45700" rIns="91425" bIns="0" anchor="ctr"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41"/>
          <p:cNvSpPr>
            <a:spLocks noGrp="1"/>
          </p:cNvSpPr>
          <p:nvPr>
            <p:ph type="pic" idx="2"/>
          </p:nvPr>
        </p:nvSpPr>
        <p:spPr>
          <a:xfrm>
            <a:off x="0" y="0"/>
            <a:ext cx="4287838" cy="6858000"/>
          </a:xfrm>
          <a:prstGeom prst="rect">
            <a:avLst/>
          </a:prstGeom>
          <a:noFill/>
          <a:ln>
            <a:noFill/>
          </a:ln>
        </p:spPr>
      </p:sp>
      <p:sp>
        <p:nvSpPr>
          <p:cNvPr id="21" name="Google Shape;21;p41"/>
          <p:cNvSpPr txBox="1">
            <a:spLocks noGrp="1"/>
          </p:cNvSpPr>
          <p:nvPr>
            <p:ph type="body" idx="1"/>
          </p:nvPr>
        </p:nvSpPr>
        <p:spPr>
          <a:xfrm>
            <a:off x="5242426" y="2286000"/>
            <a:ext cx="6241650" cy="347472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accent2"/>
              </a:buClr>
              <a:buSzPts val="1800"/>
              <a:buFont typeface="Noto Sans Symbols"/>
              <a:buChar char="▪"/>
              <a:defRPr sz="1800"/>
            </a:lvl1pPr>
            <a:lvl2pPr marL="914400" lvl="1" indent="-342900" algn="l">
              <a:lnSpc>
                <a:spcPct val="90000"/>
              </a:lnSpc>
              <a:spcBef>
                <a:spcPts val="1000"/>
              </a:spcBef>
              <a:spcAft>
                <a:spcPts val="0"/>
              </a:spcAft>
              <a:buClr>
                <a:schemeClr val="accent2"/>
              </a:buClr>
              <a:buSzPts val="1800"/>
              <a:buFont typeface="Noto Sans Symbols"/>
              <a:buChar char="▪"/>
              <a:defRPr sz="1800"/>
            </a:lvl2pPr>
            <a:lvl3pPr marL="1371600" lvl="2" indent="-342900" algn="l">
              <a:lnSpc>
                <a:spcPct val="90000"/>
              </a:lnSpc>
              <a:spcBef>
                <a:spcPts val="1000"/>
              </a:spcBef>
              <a:spcAft>
                <a:spcPts val="0"/>
              </a:spcAft>
              <a:buClr>
                <a:schemeClr val="accent2"/>
              </a:buClr>
              <a:buSzPts val="1800"/>
              <a:buFont typeface="Noto Sans Symbols"/>
              <a:buChar char="▪"/>
              <a:defRPr sz="1800"/>
            </a:lvl3pPr>
            <a:lvl4pPr marL="1828800" lvl="3" indent="-342900" algn="l">
              <a:lnSpc>
                <a:spcPct val="90000"/>
              </a:lnSpc>
              <a:spcBef>
                <a:spcPts val="1000"/>
              </a:spcBef>
              <a:spcAft>
                <a:spcPts val="0"/>
              </a:spcAft>
              <a:buClr>
                <a:schemeClr val="accent2"/>
              </a:buClr>
              <a:buSzPts val="1800"/>
              <a:buFont typeface="Noto Sans Symbols"/>
              <a:buChar char="▪"/>
              <a:defRPr sz="1800"/>
            </a:lvl4pPr>
            <a:lvl5pPr marL="2286000" lvl="4" indent="-342900" algn="l">
              <a:lnSpc>
                <a:spcPct val="90000"/>
              </a:lnSpc>
              <a:spcBef>
                <a:spcPts val="1000"/>
              </a:spcBef>
              <a:spcAft>
                <a:spcPts val="0"/>
              </a:spcAft>
              <a:buClr>
                <a:schemeClr val="accent2"/>
              </a:buClr>
              <a:buSzPts val="1800"/>
              <a:buFont typeface="Noto Sans Symbols"/>
              <a:buChar char="▪"/>
              <a:defRPr sz="1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41"/>
          <p:cNvSpPr/>
          <p:nvPr/>
        </p:nvSpPr>
        <p:spPr>
          <a:xfrm>
            <a:off x="5291586" y="6303963"/>
            <a:ext cx="4287186" cy="554037"/>
          </a:xfrm>
          <a:prstGeom prst="rect">
            <a:avLst/>
          </a:prstGeom>
          <a:gradFill>
            <a:gsLst>
              <a:gs pos="0">
                <a:schemeClr val="accent5"/>
              </a:gs>
              <a:gs pos="50000">
                <a:schemeClr val="accent1"/>
              </a:gs>
              <a:gs pos="100000">
                <a:srgbClr val="E7995A"/>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subtitle + picture">
  <p:cSld name="Title + subtitle + picture">
    <p:spTree>
      <p:nvGrpSpPr>
        <p:cNvPr id="1" name="Shape 23"/>
        <p:cNvGrpSpPr/>
        <p:nvPr/>
      </p:nvGrpSpPr>
      <p:grpSpPr>
        <a:xfrm>
          <a:off x="0" y="0"/>
          <a:ext cx="0" cy="0"/>
          <a:chOff x="0" y="0"/>
          <a:chExt cx="0" cy="0"/>
        </a:xfrm>
      </p:grpSpPr>
      <p:sp>
        <p:nvSpPr>
          <p:cNvPr id="24" name="Google Shape;24;p42"/>
          <p:cNvSpPr txBox="1">
            <a:spLocks noGrp="1"/>
          </p:cNvSpPr>
          <p:nvPr>
            <p:ph type="ctrTitle"/>
          </p:nvPr>
        </p:nvSpPr>
        <p:spPr>
          <a:xfrm>
            <a:off x="1117600" y="762000"/>
            <a:ext cx="5066250" cy="290068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42"/>
          <p:cNvSpPr>
            <a:spLocks noGrp="1"/>
          </p:cNvSpPr>
          <p:nvPr>
            <p:ph type="pic" idx="2"/>
          </p:nvPr>
        </p:nvSpPr>
        <p:spPr>
          <a:xfrm flipH="1">
            <a:off x="6086167" y="-22225"/>
            <a:ext cx="6080760" cy="6902450"/>
          </a:xfrm>
          <a:prstGeom prst="parallelogram">
            <a:avLst>
              <a:gd name="adj" fmla="val 25000"/>
            </a:avLst>
          </a:prstGeom>
          <a:noFill/>
          <a:ln>
            <a:noFill/>
          </a:ln>
        </p:spPr>
      </p:sp>
      <p:sp>
        <p:nvSpPr>
          <p:cNvPr id="26" name="Google Shape;26;p42"/>
          <p:cNvSpPr txBox="1">
            <a:spLocks noGrp="1"/>
          </p:cNvSpPr>
          <p:nvPr>
            <p:ph type="subTitle" idx="1"/>
          </p:nvPr>
        </p:nvSpPr>
        <p:spPr>
          <a:xfrm>
            <a:off x="1117600" y="4145280"/>
            <a:ext cx="5066250" cy="690880"/>
          </a:xfrm>
          <a:prstGeom prst="rect">
            <a:avLst/>
          </a:prstGeom>
          <a:gradFill>
            <a:gsLst>
              <a:gs pos="0">
                <a:schemeClr val="accent5"/>
              </a:gs>
              <a:gs pos="50000">
                <a:schemeClr val="accent1"/>
              </a:gs>
              <a:gs pos="100000">
                <a:srgbClr val="E7995A"/>
              </a:gs>
            </a:gsLst>
            <a:lin ang="10200000" scaled="0"/>
          </a:gradFill>
          <a:ln>
            <a:noFill/>
          </a:ln>
        </p:spPr>
        <p:txBody>
          <a:bodyPr spcFirstLastPara="1" wrap="square" lIns="91425" tIns="45700" rIns="91425" bIns="45700" anchor="ctr" anchorCtr="0">
            <a:normAutofit/>
          </a:bodyPr>
          <a:lstStyle>
            <a:lvl1pPr lvl="0" algn="ctr">
              <a:lnSpc>
                <a:spcPct val="90000"/>
              </a:lnSpc>
              <a:spcBef>
                <a:spcPts val="1000"/>
              </a:spcBef>
              <a:spcAft>
                <a:spcPts val="0"/>
              </a:spcAft>
              <a:buClr>
                <a:schemeClr val="lt1"/>
              </a:buClr>
              <a:buSzPts val="2400"/>
              <a:buNone/>
              <a:defRPr sz="2400" cap="none">
                <a:solidFill>
                  <a:schemeClr val="lt1"/>
                </a:solidFill>
                <a:latin typeface="Calibri"/>
                <a:ea typeface="Calibri"/>
                <a:cs typeface="Calibri"/>
                <a:sym typeface="Calibri"/>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1">
  <p:cSld name="Two Content 1">
    <p:spTree>
      <p:nvGrpSpPr>
        <p:cNvPr id="1" name="Shape 27"/>
        <p:cNvGrpSpPr/>
        <p:nvPr/>
      </p:nvGrpSpPr>
      <p:grpSpPr>
        <a:xfrm>
          <a:off x="0" y="0"/>
          <a:ext cx="0" cy="0"/>
          <a:chOff x="0" y="0"/>
          <a:chExt cx="0" cy="0"/>
        </a:xfrm>
      </p:grpSpPr>
      <p:sp>
        <p:nvSpPr>
          <p:cNvPr id="28" name="Google Shape;28;p43"/>
          <p:cNvSpPr/>
          <p:nvPr/>
        </p:nvSpPr>
        <p:spPr>
          <a:xfrm>
            <a:off x="0" y="6303963"/>
            <a:ext cx="12192000" cy="554037"/>
          </a:xfrm>
          <a:prstGeom prst="rect">
            <a:avLst/>
          </a:prstGeom>
          <a:gradFill>
            <a:gsLst>
              <a:gs pos="0">
                <a:schemeClr val="accent5"/>
              </a:gs>
              <a:gs pos="50000">
                <a:schemeClr val="accent1"/>
              </a:gs>
              <a:gs pos="100000">
                <a:srgbClr val="E7995A"/>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 name="Google Shape;29;p43"/>
          <p:cNvSpPr txBox="1">
            <a:spLocks noGrp="1"/>
          </p:cNvSpPr>
          <p:nvPr>
            <p:ph type="title"/>
          </p:nvPr>
        </p:nvSpPr>
        <p:spPr>
          <a:xfrm>
            <a:off x="838200" y="365760"/>
            <a:ext cx="10515600" cy="132588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43"/>
          <p:cNvSpPr txBox="1">
            <a:spLocks noGrp="1"/>
          </p:cNvSpPr>
          <p:nvPr>
            <p:ph type="body" idx="1"/>
          </p:nvPr>
        </p:nvSpPr>
        <p:spPr>
          <a:xfrm>
            <a:off x="838199" y="2024781"/>
            <a:ext cx="5212079" cy="413718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2"/>
              </a:buClr>
              <a:buSzPts val="1800"/>
              <a:buFont typeface="Noto Sans Symbols"/>
              <a:buNone/>
              <a:defRPr sz="1800">
                <a:latin typeface="Calibri"/>
                <a:ea typeface="Calibri"/>
                <a:cs typeface="Calibri"/>
                <a:sym typeface="Calibri"/>
              </a:defRPr>
            </a:lvl1pPr>
            <a:lvl2pPr marL="914400" lvl="1" indent="-342900" algn="l">
              <a:lnSpc>
                <a:spcPct val="90000"/>
              </a:lnSpc>
              <a:spcBef>
                <a:spcPts val="1000"/>
              </a:spcBef>
              <a:spcAft>
                <a:spcPts val="0"/>
              </a:spcAft>
              <a:buClr>
                <a:schemeClr val="accent2"/>
              </a:buClr>
              <a:buSzPts val="1800"/>
              <a:buFont typeface="Noto Sans Symbols"/>
              <a:buChar char="▪"/>
              <a:defRPr sz="1800">
                <a:latin typeface="Calibri"/>
                <a:ea typeface="Calibri"/>
                <a:cs typeface="Calibri"/>
                <a:sym typeface="Calibri"/>
              </a:defRPr>
            </a:lvl2pPr>
            <a:lvl3pPr marL="1371600" lvl="2" indent="-342900" algn="l">
              <a:lnSpc>
                <a:spcPct val="90000"/>
              </a:lnSpc>
              <a:spcBef>
                <a:spcPts val="1000"/>
              </a:spcBef>
              <a:spcAft>
                <a:spcPts val="0"/>
              </a:spcAft>
              <a:buClr>
                <a:schemeClr val="accent2"/>
              </a:buClr>
              <a:buSzPts val="1800"/>
              <a:buFont typeface="Noto Sans Symbols"/>
              <a:buChar char="▪"/>
              <a:defRPr sz="1800">
                <a:latin typeface="Calibri"/>
                <a:ea typeface="Calibri"/>
                <a:cs typeface="Calibri"/>
                <a:sym typeface="Calibri"/>
              </a:defRPr>
            </a:lvl3pPr>
            <a:lvl4pPr marL="1828800" lvl="3" indent="-342900" algn="l">
              <a:lnSpc>
                <a:spcPct val="90000"/>
              </a:lnSpc>
              <a:spcBef>
                <a:spcPts val="1000"/>
              </a:spcBef>
              <a:spcAft>
                <a:spcPts val="0"/>
              </a:spcAft>
              <a:buClr>
                <a:schemeClr val="accent2"/>
              </a:buClr>
              <a:buSzPts val="1800"/>
              <a:buFont typeface="Noto Sans Symbols"/>
              <a:buChar char="▪"/>
              <a:defRPr sz="1800">
                <a:latin typeface="Calibri"/>
                <a:ea typeface="Calibri"/>
                <a:cs typeface="Calibri"/>
                <a:sym typeface="Calibri"/>
              </a:defRPr>
            </a:lvl4pPr>
            <a:lvl5pPr marL="2286000" lvl="4" indent="-342900" algn="l">
              <a:lnSpc>
                <a:spcPct val="90000"/>
              </a:lnSpc>
              <a:spcBef>
                <a:spcPts val="1000"/>
              </a:spcBef>
              <a:spcAft>
                <a:spcPts val="0"/>
              </a:spcAft>
              <a:buClr>
                <a:schemeClr val="accent2"/>
              </a:buClr>
              <a:buSzPts val="1800"/>
              <a:buFont typeface="Noto Sans Symbols"/>
              <a:buChar char="▪"/>
              <a:defRPr sz="1800">
                <a:latin typeface="Calibri"/>
                <a:ea typeface="Calibri"/>
                <a:cs typeface="Calibri"/>
                <a:sym typeface="Calibri"/>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43"/>
          <p:cNvSpPr txBox="1">
            <a:spLocks noGrp="1"/>
          </p:cNvSpPr>
          <p:nvPr>
            <p:ph type="body" idx="2"/>
          </p:nvPr>
        </p:nvSpPr>
        <p:spPr>
          <a:xfrm>
            <a:off x="6459795" y="2024780"/>
            <a:ext cx="4894006" cy="413718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2"/>
              </a:buClr>
              <a:buSzPts val="1800"/>
              <a:buFont typeface="Noto Sans Symbols"/>
              <a:buNone/>
              <a:defRPr sz="1800">
                <a:latin typeface="Calibri"/>
                <a:ea typeface="Calibri"/>
                <a:cs typeface="Calibri"/>
                <a:sym typeface="Calibri"/>
              </a:defRPr>
            </a:lvl1pPr>
            <a:lvl2pPr marL="914400" lvl="1" indent="-342900" algn="l">
              <a:lnSpc>
                <a:spcPct val="90000"/>
              </a:lnSpc>
              <a:spcBef>
                <a:spcPts val="1000"/>
              </a:spcBef>
              <a:spcAft>
                <a:spcPts val="0"/>
              </a:spcAft>
              <a:buClr>
                <a:schemeClr val="accent2"/>
              </a:buClr>
              <a:buSzPts val="1800"/>
              <a:buFont typeface="Noto Sans Symbols"/>
              <a:buChar char="▪"/>
              <a:defRPr sz="1800">
                <a:latin typeface="Calibri"/>
                <a:ea typeface="Calibri"/>
                <a:cs typeface="Calibri"/>
                <a:sym typeface="Calibri"/>
              </a:defRPr>
            </a:lvl2pPr>
            <a:lvl3pPr marL="1371600" lvl="2" indent="-342900" algn="l">
              <a:lnSpc>
                <a:spcPct val="90000"/>
              </a:lnSpc>
              <a:spcBef>
                <a:spcPts val="1000"/>
              </a:spcBef>
              <a:spcAft>
                <a:spcPts val="0"/>
              </a:spcAft>
              <a:buClr>
                <a:schemeClr val="accent2"/>
              </a:buClr>
              <a:buSzPts val="1800"/>
              <a:buFont typeface="Noto Sans Symbols"/>
              <a:buChar char="▪"/>
              <a:defRPr sz="1800">
                <a:latin typeface="Calibri"/>
                <a:ea typeface="Calibri"/>
                <a:cs typeface="Calibri"/>
                <a:sym typeface="Calibri"/>
              </a:defRPr>
            </a:lvl3pPr>
            <a:lvl4pPr marL="1828800" lvl="3" indent="-342900" algn="l">
              <a:lnSpc>
                <a:spcPct val="90000"/>
              </a:lnSpc>
              <a:spcBef>
                <a:spcPts val="1000"/>
              </a:spcBef>
              <a:spcAft>
                <a:spcPts val="0"/>
              </a:spcAft>
              <a:buClr>
                <a:schemeClr val="accent2"/>
              </a:buClr>
              <a:buSzPts val="1800"/>
              <a:buFont typeface="Noto Sans Symbols"/>
              <a:buChar char="▪"/>
              <a:defRPr sz="1800">
                <a:latin typeface="Calibri"/>
                <a:ea typeface="Calibri"/>
                <a:cs typeface="Calibri"/>
                <a:sym typeface="Calibri"/>
              </a:defRPr>
            </a:lvl4pPr>
            <a:lvl5pPr marL="2286000" lvl="4" indent="-342900" algn="l">
              <a:lnSpc>
                <a:spcPct val="90000"/>
              </a:lnSpc>
              <a:spcBef>
                <a:spcPts val="1000"/>
              </a:spcBef>
              <a:spcAft>
                <a:spcPts val="0"/>
              </a:spcAft>
              <a:buClr>
                <a:schemeClr val="accent2"/>
              </a:buClr>
              <a:buSzPts val="1800"/>
              <a:buFont typeface="Noto Sans Symbols"/>
              <a:buChar char="▪"/>
              <a:defRPr sz="1800">
                <a:latin typeface="Calibri"/>
                <a:ea typeface="Calibri"/>
                <a:cs typeface="Calibri"/>
                <a:sym typeface="Calibri"/>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2">
  <p:cSld name="Two Content 2">
    <p:spTree>
      <p:nvGrpSpPr>
        <p:cNvPr id="1" name="Shape 35"/>
        <p:cNvGrpSpPr/>
        <p:nvPr/>
      </p:nvGrpSpPr>
      <p:grpSpPr>
        <a:xfrm>
          <a:off x="0" y="0"/>
          <a:ext cx="0" cy="0"/>
          <a:chOff x="0" y="0"/>
          <a:chExt cx="0" cy="0"/>
        </a:xfrm>
      </p:grpSpPr>
      <p:sp>
        <p:nvSpPr>
          <p:cNvPr id="36" name="Google Shape;36;p44"/>
          <p:cNvSpPr txBox="1">
            <a:spLocks noGrp="1"/>
          </p:cNvSpPr>
          <p:nvPr>
            <p:ph type="title"/>
          </p:nvPr>
        </p:nvSpPr>
        <p:spPr>
          <a:xfrm>
            <a:off x="838200" y="365760"/>
            <a:ext cx="10515600" cy="132588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44"/>
          <p:cNvSpPr txBox="1">
            <a:spLocks noGrp="1"/>
          </p:cNvSpPr>
          <p:nvPr>
            <p:ph type="body" idx="1"/>
          </p:nvPr>
        </p:nvSpPr>
        <p:spPr>
          <a:xfrm>
            <a:off x="838200" y="2024781"/>
            <a:ext cx="2878394" cy="413718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accent2"/>
              </a:buClr>
              <a:buSzPts val="1800"/>
              <a:buFont typeface="Calibri"/>
              <a:buAutoNum type="arabicPeriod"/>
              <a:defRPr sz="1800">
                <a:latin typeface="Calibri"/>
                <a:ea typeface="Calibri"/>
                <a:cs typeface="Calibri"/>
                <a:sym typeface="Calibri"/>
              </a:defRPr>
            </a:lvl1pPr>
            <a:lvl2pPr marL="914400" lvl="1" indent="-342900" algn="l">
              <a:lnSpc>
                <a:spcPct val="90000"/>
              </a:lnSpc>
              <a:spcBef>
                <a:spcPts val="1000"/>
              </a:spcBef>
              <a:spcAft>
                <a:spcPts val="0"/>
              </a:spcAft>
              <a:buClr>
                <a:schemeClr val="accent2"/>
              </a:buClr>
              <a:buSzPts val="1800"/>
              <a:buFont typeface="Calibri"/>
              <a:buAutoNum type="alphaLcPeriod"/>
              <a:defRPr sz="1800">
                <a:latin typeface="Calibri"/>
                <a:ea typeface="Calibri"/>
                <a:cs typeface="Calibri"/>
                <a:sym typeface="Calibri"/>
              </a:defRPr>
            </a:lvl2pPr>
            <a:lvl3pPr marL="1371600" lvl="2" indent="-342900" algn="l">
              <a:lnSpc>
                <a:spcPct val="90000"/>
              </a:lnSpc>
              <a:spcBef>
                <a:spcPts val="1000"/>
              </a:spcBef>
              <a:spcAft>
                <a:spcPts val="0"/>
              </a:spcAft>
              <a:buClr>
                <a:schemeClr val="accent2"/>
              </a:buClr>
              <a:buSzPts val="1800"/>
              <a:buFont typeface="Calibri"/>
              <a:buAutoNum type="arabicParenR"/>
              <a:defRPr sz="1800">
                <a:latin typeface="Calibri"/>
                <a:ea typeface="Calibri"/>
                <a:cs typeface="Calibri"/>
                <a:sym typeface="Calibri"/>
              </a:defRPr>
            </a:lvl3pPr>
            <a:lvl4pPr marL="1828800" lvl="3" indent="-342900" algn="l">
              <a:lnSpc>
                <a:spcPct val="90000"/>
              </a:lnSpc>
              <a:spcBef>
                <a:spcPts val="1000"/>
              </a:spcBef>
              <a:spcAft>
                <a:spcPts val="0"/>
              </a:spcAft>
              <a:buClr>
                <a:schemeClr val="accent2"/>
              </a:buClr>
              <a:buSzPts val="1800"/>
              <a:buFont typeface="Calibri"/>
              <a:buAutoNum type="alphaLcParenR"/>
              <a:defRPr sz="1800">
                <a:latin typeface="Calibri"/>
                <a:ea typeface="Calibri"/>
                <a:cs typeface="Calibri"/>
                <a:sym typeface="Calibri"/>
              </a:defRPr>
            </a:lvl4pPr>
            <a:lvl5pPr marL="2286000" lvl="4" indent="-342900" algn="l">
              <a:lnSpc>
                <a:spcPct val="90000"/>
              </a:lnSpc>
              <a:spcBef>
                <a:spcPts val="1000"/>
              </a:spcBef>
              <a:spcAft>
                <a:spcPts val="0"/>
              </a:spcAft>
              <a:buClr>
                <a:schemeClr val="accent2"/>
              </a:buClr>
              <a:buSzPts val="1800"/>
              <a:buFont typeface="Noto Sans Symbols"/>
              <a:buChar char="▪"/>
              <a:defRPr sz="1800">
                <a:latin typeface="Calibri"/>
                <a:ea typeface="Calibri"/>
                <a:cs typeface="Calibri"/>
                <a:sym typeface="Calibri"/>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44"/>
          <p:cNvSpPr txBox="1">
            <a:spLocks noGrp="1"/>
          </p:cNvSpPr>
          <p:nvPr>
            <p:ph type="body" idx="2"/>
          </p:nvPr>
        </p:nvSpPr>
        <p:spPr>
          <a:xfrm>
            <a:off x="6459795" y="2024780"/>
            <a:ext cx="4894006" cy="413718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2"/>
              </a:buClr>
              <a:buSzPts val="1800"/>
              <a:buFont typeface="Noto Sans Symbols"/>
              <a:buNone/>
              <a:defRPr sz="1800">
                <a:latin typeface="Calibri"/>
                <a:ea typeface="Calibri"/>
                <a:cs typeface="Calibri"/>
                <a:sym typeface="Calibri"/>
              </a:defRPr>
            </a:lvl1pPr>
            <a:lvl2pPr marL="914400" lvl="1" indent="-342900" algn="l">
              <a:lnSpc>
                <a:spcPct val="90000"/>
              </a:lnSpc>
              <a:spcBef>
                <a:spcPts val="1000"/>
              </a:spcBef>
              <a:spcAft>
                <a:spcPts val="0"/>
              </a:spcAft>
              <a:buClr>
                <a:schemeClr val="accent2"/>
              </a:buClr>
              <a:buSzPts val="1800"/>
              <a:buFont typeface="Noto Sans Symbols"/>
              <a:buChar char="▪"/>
              <a:defRPr sz="1800">
                <a:latin typeface="Calibri"/>
                <a:ea typeface="Calibri"/>
                <a:cs typeface="Calibri"/>
                <a:sym typeface="Calibri"/>
              </a:defRPr>
            </a:lvl2pPr>
            <a:lvl3pPr marL="1371600" lvl="2" indent="-342900" algn="l">
              <a:lnSpc>
                <a:spcPct val="90000"/>
              </a:lnSpc>
              <a:spcBef>
                <a:spcPts val="1000"/>
              </a:spcBef>
              <a:spcAft>
                <a:spcPts val="0"/>
              </a:spcAft>
              <a:buClr>
                <a:schemeClr val="accent2"/>
              </a:buClr>
              <a:buSzPts val="1800"/>
              <a:buFont typeface="Noto Sans Symbols"/>
              <a:buChar char="▪"/>
              <a:defRPr sz="1800">
                <a:latin typeface="Calibri"/>
                <a:ea typeface="Calibri"/>
                <a:cs typeface="Calibri"/>
                <a:sym typeface="Calibri"/>
              </a:defRPr>
            </a:lvl3pPr>
            <a:lvl4pPr marL="1828800" lvl="3" indent="-342900" algn="l">
              <a:lnSpc>
                <a:spcPct val="90000"/>
              </a:lnSpc>
              <a:spcBef>
                <a:spcPts val="1000"/>
              </a:spcBef>
              <a:spcAft>
                <a:spcPts val="0"/>
              </a:spcAft>
              <a:buClr>
                <a:schemeClr val="accent2"/>
              </a:buClr>
              <a:buSzPts val="1800"/>
              <a:buFont typeface="Noto Sans Symbols"/>
              <a:buChar char="▪"/>
              <a:defRPr sz="1800">
                <a:latin typeface="Calibri"/>
                <a:ea typeface="Calibri"/>
                <a:cs typeface="Calibri"/>
                <a:sym typeface="Calibri"/>
              </a:defRPr>
            </a:lvl4pPr>
            <a:lvl5pPr marL="2286000" lvl="4" indent="-342900" algn="l">
              <a:lnSpc>
                <a:spcPct val="90000"/>
              </a:lnSpc>
              <a:spcBef>
                <a:spcPts val="1000"/>
              </a:spcBef>
              <a:spcAft>
                <a:spcPts val="0"/>
              </a:spcAft>
              <a:buClr>
                <a:schemeClr val="accent2"/>
              </a:buClr>
              <a:buSzPts val="1800"/>
              <a:buFont typeface="Noto Sans Symbols"/>
              <a:buChar char="▪"/>
              <a:defRPr sz="1800">
                <a:latin typeface="Calibri"/>
                <a:ea typeface="Calibri"/>
                <a:cs typeface="Calibri"/>
                <a:sym typeface="Calibri"/>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 picture ">
  <p:cSld name="Content + picture ">
    <p:spTree>
      <p:nvGrpSpPr>
        <p:cNvPr id="1" name="Shape 42"/>
        <p:cNvGrpSpPr/>
        <p:nvPr/>
      </p:nvGrpSpPr>
      <p:grpSpPr>
        <a:xfrm>
          <a:off x="0" y="0"/>
          <a:ext cx="0" cy="0"/>
          <a:chOff x="0" y="0"/>
          <a:chExt cx="0" cy="0"/>
        </a:xfrm>
      </p:grpSpPr>
      <p:sp>
        <p:nvSpPr>
          <p:cNvPr id="43" name="Google Shape;43;p45"/>
          <p:cNvSpPr txBox="1">
            <a:spLocks noGrp="1"/>
          </p:cNvSpPr>
          <p:nvPr>
            <p:ph type="title"/>
          </p:nvPr>
        </p:nvSpPr>
        <p:spPr>
          <a:xfrm>
            <a:off x="838201" y="448056"/>
            <a:ext cx="6172200" cy="158191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45"/>
          <p:cNvSpPr txBox="1">
            <a:spLocks noGrp="1"/>
          </p:cNvSpPr>
          <p:nvPr>
            <p:ph type="body" idx="1"/>
          </p:nvPr>
        </p:nvSpPr>
        <p:spPr>
          <a:xfrm>
            <a:off x="838200" y="2257063"/>
            <a:ext cx="4894006" cy="390490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2"/>
              </a:buClr>
              <a:buSzPts val="1800"/>
              <a:buFont typeface="Noto Sans Symbols"/>
              <a:buNone/>
              <a:defRPr sz="1800">
                <a:latin typeface="Calibri"/>
                <a:ea typeface="Calibri"/>
                <a:cs typeface="Calibri"/>
                <a:sym typeface="Calibri"/>
              </a:defRPr>
            </a:lvl1pPr>
            <a:lvl2pPr marL="914400" lvl="1" indent="-342900" algn="l">
              <a:lnSpc>
                <a:spcPct val="90000"/>
              </a:lnSpc>
              <a:spcBef>
                <a:spcPts val="1000"/>
              </a:spcBef>
              <a:spcAft>
                <a:spcPts val="0"/>
              </a:spcAft>
              <a:buClr>
                <a:schemeClr val="accent2"/>
              </a:buClr>
              <a:buSzPts val="1800"/>
              <a:buFont typeface="Noto Sans Symbols"/>
              <a:buChar char="▪"/>
              <a:defRPr sz="1800">
                <a:latin typeface="Calibri"/>
                <a:ea typeface="Calibri"/>
                <a:cs typeface="Calibri"/>
                <a:sym typeface="Calibri"/>
              </a:defRPr>
            </a:lvl2pPr>
            <a:lvl3pPr marL="1371600" lvl="2" indent="-342900" algn="l">
              <a:lnSpc>
                <a:spcPct val="90000"/>
              </a:lnSpc>
              <a:spcBef>
                <a:spcPts val="1000"/>
              </a:spcBef>
              <a:spcAft>
                <a:spcPts val="0"/>
              </a:spcAft>
              <a:buClr>
                <a:schemeClr val="accent2"/>
              </a:buClr>
              <a:buSzPts val="1800"/>
              <a:buFont typeface="Noto Sans Symbols"/>
              <a:buChar char="▪"/>
              <a:defRPr sz="1800">
                <a:latin typeface="Calibri"/>
                <a:ea typeface="Calibri"/>
                <a:cs typeface="Calibri"/>
                <a:sym typeface="Calibri"/>
              </a:defRPr>
            </a:lvl3pPr>
            <a:lvl4pPr marL="1828800" lvl="3" indent="-342900" algn="l">
              <a:lnSpc>
                <a:spcPct val="90000"/>
              </a:lnSpc>
              <a:spcBef>
                <a:spcPts val="1000"/>
              </a:spcBef>
              <a:spcAft>
                <a:spcPts val="0"/>
              </a:spcAft>
              <a:buClr>
                <a:schemeClr val="accent2"/>
              </a:buClr>
              <a:buSzPts val="1800"/>
              <a:buFont typeface="Noto Sans Symbols"/>
              <a:buChar char="▪"/>
              <a:defRPr sz="1800">
                <a:latin typeface="Calibri"/>
                <a:ea typeface="Calibri"/>
                <a:cs typeface="Calibri"/>
                <a:sym typeface="Calibri"/>
              </a:defRPr>
            </a:lvl4pPr>
            <a:lvl5pPr marL="2286000" lvl="4" indent="-342900" algn="l">
              <a:lnSpc>
                <a:spcPct val="90000"/>
              </a:lnSpc>
              <a:spcBef>
                <a:spcPts val="1000"/>
              </a:spcBef>
              <a:spcAft>
                <a:spcPts val="0"/>
              </a:spcAft>
              <a:buClr>
                <a:schemeClr val="accent2"/>
              </a:buClr>
              <a:buSzPts val="1800"/>
              <a:buFont typeface="Noto Sans Symbols"/>
              <a:buChar char="▪"/>
              <a:defRPr sz="1800">
                <a:latin typeface="Calibri"/>
                <a:ea typeface="Calibri"/>
                <a:cs typeface="Calibri"/>
                <a:sym typeface="Calibri"/>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45"/>
          <p:cNvSpPr>
            <a:spLocks noGrp="1"/>
          </p:cNvSpPr>
          <p:nvPr>
            <p:ph type="pic" idx="2"/>
          </p:nvPr>
        </p:nvSpPr>
        <p:spPr>
          <a:xfrm>
            <a:off x="7500938" y="-22225"/>
            <a:ext cx="4714875" cy="6880225"/>
          </a:xfrm>
          <a:prstGeom prst="rect">
            <a:avLst/>
          </a:prstGeom>
          <a:noFill/>
          <a:ln>
            <a:noFill/>
          </a:ln>
        </p:spPr>
      </p:sp>
      <p:sp>
        <p:nvSpPr>
          <p:cNvPr id="46" name="Google Shape;46;p45"/>
          <p:cNvSpPr/>
          <p:nvPr/>
        </p:nvSpPr>
        <p:spPr>
          <a:xfrm>
            <a:off x="993814" y="6303963"/>
            <a:ext cx="4287186" cy="554037"/>
          </a:xfrm>
          <a:prstGeom prst="rect">
            <a:avLst/>
          </a:prstGeom>
          <a:gradFill>
            <a:gsLst>
              <a:gs pos="0">
                <a:schemeClr val="accent5"/>
              </a:gs>
              <a:gs pos="50000">
                <a:schemeClr val="accent1"/>
              </a:gs>
              <a:gs pos="100000">
                <a:srgbClr val="E7995A"/>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3">
  <p:cSld name="Two Content 3">
    <p:spTree>
      <p:nvGrpSpPr>
        <p:cNvPr id="1" name="Shape 47"/>
        <p:cNvGrpSpPr/>
        <p:nvPr/>
      </p:nvGrpSpPr>
      <p:grpSpPr>
        <a:xfrm>
          <a:off x="0" y="0"/>
          <a:ext cx="0" cy="0"/>
          <a:chOff x="0" y="0"/>
          <a:chExt cx="0" cy="0"/>
        </a:xfrm>
      </p:grpSpPr>
      <p:sp>
        <p:nvSpPr>
          <p:cNvPr id="48" name="Google Shape;48;p46"/>
          <p:cNvSpPr txBox="1">
            <a:spLocks noGrp="1"/>
          </p:cNvSpPr>
          <p:nvPr>
            <p:ph type="title"/>
          </p:nvPr>
        </p:nvSpPr>
        <p:spPr>
          <a:xfrm>
            <a:off x="838200" y="365760"/>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46"/>
          <p:cNvSpPr txBox="1">
            <a:spLocks noGrp="1"/>
          </p:cNvSpPr>
          <p:nvPr>
            <p:ph type="body" idx="1"/>
          </p:nvPr>
        </p:nvSpPr>
        <p:spPr>
          <a:xfrm>
            <a:off x="838200" y="1790329"/>
            <a:ext cx="5134335" cy="4113054"/>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1000"/>
              </a:spcBef>
              <a:spcAft>
                <a:spcPts val="0"/>
              </a:spcAft>
              <a:buClr>
                <a:schemeClr val="accent2"/>
              </a:buClr>
              <a:buSzPts val="1800"/>
              <a:buFont typeface="Noto Sans Symbols"/>
              <a:buNone/>
              <a:defRPr sz="1800">
                <a:latin typeface="Calibri"/>
                <a:ea typeface="Calibri"/>
                <a:cs typeface="Calibri"/>
                <a:sym typeface="Calibri"/>
              </a:defRPr>
            </a:lvl1pPr>
            <a:lvl2pPr marL="914400" lvl="1" indent="-342900" algn="l">
              <a:lnSpc>
                <a:spcPct val="90000"/>
              </a:lnSpc>
              <a:spcBef>
                <a:spcPts val="1000"/>
              </a:spcBef>
              <a:spcAft>
                <a:spcPts val="0"/>
              </a:spcAft>
              <a:buClr>
                <a:schemeClr val="accent2"/>
              </a:buClr>
              <a:buSzPts val="1800"/>
              <a:buFont typeface="Noto Sans Symbols"/>
              <a:buChar char="▪"/>
              <a:defRPr sz="1800">
                <a:latin typeface="Calibri"/>
                <a:ea typeface="Calibri"/>
                <a:cs typeface="Calibri"/>
                <a:sym typeface="Calibri"/>
              </a:defRPr>
            </a:lvl2pPr>
            <a:lvl3pPr marL="1371600" lvl="2" indent="-342900" algn="l">
              <a:lnSpc>
                <a:spcPct val="90000"/>
              </a:lnSpc>
              <a:spcBef>
                <a:spcPts val="1000"/>
              </a:spcBef>
              <a:spcAft>
                <a:spcPts val="0"/>
              </a:spcAft>
              <a:buClr>
                <a:schemeClr val="accent2"/>
              </a:buClr>
              <a:buSzPts val="1800"/>
              <a:buFont typeface="Noto Sans Symbols"/>
              <a:buChar char="▪"/>
              <a:defRPr sz="1800">
                <a:latin typeface="Calibri"/>
                <a:ea typeface="Calibri"/>
                <a:cs typeface="Calibri"/>
                <a:sym typeface="Calibri"/>
              </a:defRPr>
            </a:lvl3pPr>
            <a:lvl4pPr marL="1828800" lvl="3" indent="-342900" algn="l">
              <a:lnSpc>
                <a:spcPct val="90000"/>
              </a:lnSpc>
              <a:spcBef>
                <a:spcPts val="1000"/>
              </a:spcBef>
              <a:spcAft>
                <a:spcPts val="0"/>
              </a:spcAft>
              <a:buClr>
                <a:schemeClr val="accent2"/>
              </a:buClr>
              <a:buSzPts val="1800"/>
              <a:buFont typeface="Noto Sans Symbols"/>
              <a:buChar char="▪"/>
              <a:defRPr sz="1800">
                <a:latin typeface="Calibri"/>
                <a:ea typeface="Calibri"/>
                <a:cs typeface="Calibri"/>
                <a:sym typeface="Calibri"/>
              </a:defRPr>
            </a:lvl4pPr>
            <a:lvl5pPr marL="2286000" lvl="4" indent="-342900" algn="l">
              <a:lnSpc>
                <a:spcPct val="90000"/>
              </a:lnSpc>
              <a:spcBef>
                <a:spcPts val="1000"/>
              </a:spcBef>
              <a:spcAft>
                <a:spcPts val="0"/>
              </a:spcAft>
              <a:buClr>
                <a:schemeClr val="accent2"/>
              </a:buClr>
              <a:buSzPts val="1800"/>
              <a:buFont typeface="Noto Sans Symbols"/>
              <a:buChar char="▪"/>
              <a:defRPr sz="1800">
                <a:latin typeface="Calibri"/>
                <a:ea typeface="Calibri"/>
                <a:cs typeface="Calibri"/>
                <a:sym typeface="Calibri"/>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46"/>
          <p:cNvSpPr txBox="1">
            <a:spLocks noGrp="1"/>
          </p:cNvSpPr>
          <p:nvPr>
            <p:ph type="body" idx="2"/>
          </p:nvPr>
        </p:nvSpPr>
        <p:spPr>
          <a:xfrm>
            <a:off x="6219464" y="1790329"/>
            <a:ext cx="5134335" cy="4113054"/>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1000"/>
              </a:spcBef>
              <a:spcAft>
                <a:spcPts val="0"/>
              </a:spcAft>
              <a:buClr>
                <a:schemeClr val="accent2"/>
              </a:buClr>
              <a:buSzPts val="1800"/>
              <a:buFont typeface="Noto Sans Symbols"/>
              <a:buNone/>
              <a:defRPr sz="1800">
                <a:latin typeface="Calibri"/>
                <a:ea typeface="Calibri"/>
                <a:cs typeface="Calibri"/>
                <a:sym typeface="Calibri"/>
              </a:defRPr>
            </a:lvl1pPr>
            <a:lvl2pPr marL="914400" lvl="1" indent="-342900" algn="l">
              <a:lnSpc>
                <a:spcPct val="90000"/>
              </a:lnSpc>
              <a:spcBef>
                <a:spcPts val="1000"/>
              </a:spcBef>
              <a:spcAft>
                <a:spcPts val="0"/>
              </a:spcAft>
              <a:buClr>
                <a:schemeClr val="accent2"/>
              </a:buClr>
              <a:buSzPts val="1800"/>
              <a:buFont typeface="Noto Sans Symbols"/>
              <a:buChar char="▪"/>
              <a:defRPr sz="1800">
                <a:latin typeface="Calibri"/>
                <a:ea typeface="Calibri"/>
                <a:cs typeface="Calibri"/>
                <a:sym typeface="Calibri"/>
              </a:defRPr>
            </a:lvl2pPr>
            <a:lvl3pPr marL="1371600" lvl="2" indent="-342900" algn="l">
              <a:lnSpc>
                <a:spcPct val="90000"/>
              </a:lnSpc>
              <a:spcBef>
                <a:spcPts val="1000"/>
              </a:spcBef>
              <a:spcAft>
                <a:spcPts val="0"/>
              </a:spcAft>
              <a:buClr>
                <a:schemeClr val="accent2"/>
              </a:buClr>
              <a:buSzPts val="1800"/>
              <a:buFont typeface="Noto Sans Symbols"/>
              <a:buChar char="▪"/>
              <a:defRPr sz="1800">
                <a:latin typeface="Calibri"/>
                <a:ea typeface="Calibri"/>
                <a:cs typeface="Calibri"/>
                <a:sym typeface="Calibri"/>
              </a:defRPr>
            </a:lvl3pPr>
            <a:lvl4pPr marL="1828800" lvl="3" indent="-342900" algn="l">
              <a:lnSpc>
                <a:spcPct val="90000"/>
              </a:lnSpc>
              <a:spcBef>
                <a:spcPts val="1000"/>
              </a:spcBef>
              <a:spcAft>
                <a:spcPts val="0"/>
              </a:spcAft>
              <a:buClr>
                <a:schemeClr val="accent2"/>
              </a:buClr>
              <a:buSzPts val="1800"/>
              <a:buFont typeface="Noto Sans Symbols"/>
              <a:buChar char="▪"/>
              <a:defRPr sz="1800">
                <a:latin typeface="Calibri"/>
                <a:ea typeface="Calibri"/>
                <a:cs typeface="Calibri"/>
                <a:sym typeface="Calibri"/>
              </a:defRPr>
            </a:lvl4pPr>
            <a:lvl5pPr marL="2286000" lvl="4" indent="-342900" algn="l">
              <a:lnSpc>
                <a:spcPct val="90000"/>
              </a:lnSpc>
              <a:spcBef>
                <a:spcPts val="1000"/>
              </a:spcBef>
              <a:spcAft>
                <a:spcPts val="0"/>
              </a:spcAft>
              <a:buClr>
                <a:schemeClr val="accent2"/>
              </a:buClr>
              <a:buSzPts val="1800"/>
              <a:buFont typeface="Noto Sans Symbols"/>
              <a:buChar char="▪"/>
              <a:defRPr sz="1800">
                <a:latin typeface="Calibri"/>
                <a:ea typeface="Calibri"/>
                <a:cs typeface="Calibri"/>
                <a:sym typeface="Calibri"/>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46"/>
          <p:cNvSpPr/>
          <p:nvPr/>
        </p:nvSpPr>
        <p:spPr>
          <a:xfrm>
            <a:off x="0" y="6303963"/>
            <a:ext cx="12192000" cy="554037"/>
          </a:xfrm>
          <a:prstGeom prst="rect">
            <a:avLst/>
          </a:prstGeom>
          <a:gradFill>
            <a:gsLst>
              <a:gs pos="0">
                <a:schemeClr val="accent5"/>
              </a:gs>
              <a:gs pos="50000">
                <a:schemeClr val="accent1"/>
              </a:gs>
              <a:gs pos="100000">
                <a:srgbClr val="E7995A"/>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 name="Google Shape;52;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p:cSld name="Table">
    <p:spTree>
      <p:nvGrpSpPr>
        <p:cNvPr id="1" name="Shape 55"/>
        <p:cNvGrpSpPr/>
        <p:nvPr/>
      </p:nvGrpSpPr>
      <p:grpSpPr>
        <a:xfrm>
          <a:off x="0" y="0"/>
          <a:ext cx="0" cy="0"/>
          <a:chOff x="0" y="0"/>
          <a:chExt cx="0" cy="0"/>
        </a:xfrm>
      </p:grpSpPr>
      <p:sp>
        <p:nvSpPr>
          <p:cNvPr id="56" name="Google Shape;56;p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2">
  <p:cSld name="Content 2">
    <p:spTree>
      <p:nvGrpSpPr>
        <p:cNvPr id="1" name="Shape 60"/>
        <p:cNvGrpSpPr/>
        <p:nvPr/>
      </p:nvGrpSpPr>
      <p:grpSpPr>
        <a:xfrm>
          <a:off x="0" y="0"/>
          <a:ext cx="0" cy="0"/>
          <a:chOff x="0" y="0"/>
          <a:chExt cx="0" cy="0"/>
        </a:xfrm>
      </p:grpSpPr>
      <p:sp>
        <p:nvSpPr>
          <p:cNvPr id="61" name="Google Shape;61;p48"/>
          <p:cNvSpPr txBox="1">
            <a:spLocks noGrp="1"/>
          </p:cNvSpPr>
          <p:nvPr>
            <p:ph type="title"/>
          </p:nvPr>
        </p:nvSpPr>
        <p:spPr>
          <a:xfrm>
            <a:off x="6562816" y="457200"/>
            <a:ext cx="4837176" cy="199339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48"/>
          <p:cNvSpPr>
            <a:spLocks noGrp="1"/>
          </p:cNvSpPr>
          <p:nvPr>
            <p:ph type="pic" idx="2"/>
          </p:nvPr>
        </p:nvSpPr>
        <p:spPr>
          <a:xfrm>
            <a:off x="-28882" y="0"/>
            <a:ext cx="6115050" cy="6858000"/>
          </a:xfrm>
          <a:prstGeom prst="parallelogram">
            <a:avLst>
              <a:gd name="adj" fmla="val 25000"/>
            </a:avLst>
          </a:prstGeom>
          <a:noFill/>
          <a:ln>
            <a:noFill/>
          </a:ln>
        </p:spPr>
      </p:sp>
      <p:sp>
        <p:nvSpPr>
          <p:cNvPr id="63" name="Google Shape;63;p48"/>
          <p:cNvSpPr txBox="1">
            <a:spLocks noGrp="1"/>
          </p:cNvSpPr>
          <p:nvPr>
            <p:ph type="body" idx="1"/>
          </p:nvPr>
        </p:nvSpPr>
        <p:spPr>
          <a:xfrm>
            <a:off x="6562818" y="2752344"/>
            <a:ext cx="4837174" cy="3136392"/>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1000"/>
              </a:spcBef>
              <a:spcAft>
                <a:spcPts val="0"/>
              </a:spcAft>
              <a:buClr>
                <a:schemeClr val="dk1"/>
              </a:buClr>
              <a:buSzPts val="1800"/>
              <a:buNone/>
              <a:defRPr sz="1800" cap="none"/>
            </a:lvl1pPr>
            <a:lvl2pPr marL="914400" lvl="1" indent="-228600" algn="l">
              <a:lnSpc>
                <a:spcPct val="150000"/>
              </a:lnSpc>
              <a:spcBef>
                <a:spcPts val="1000"/>
              </a:spcBef>
              <a:spcAft>
                <a:spcPts val="0"/>
              </a:spcAft>
              <a:buClr>
                <a:schemeClr val="dk1"/>
              </a:buClr>
              <a:buSzPts val="1800"/>
              <a:buNone/>
              <a:defRPr sz="1800" cap="none"/>
            </a:lvl2pPr>
            <a:lvl3pPr marL="1371600" lvl="2" indent="-228600" algn="l">
              <a:lnSpc>
                <a:spcPct val="150000"/>
              </a:lnSpc>
              <a:spcBef>
                <a:spcPts val="1000"/>
              </a:spcBef>
              <a:spcAft>
                <a:spcPts val="0"/>
              </a:spcAft>
              <a:buClr>
                <a:schemeClr val="dk1"/>
              </a:buClr>
              <a:buSzPts val="1800"/>
              <a:buNone/>
              <a:defRPr sz="1800" cap="none"/>
            </a:lvl3pPr>
            <a:lvl4pPr marL="1828800" lvl="3" indent="-228600" algn="l">
              <a:lnSpc>
                <a:spcPct val="150000"/>
              </a:lnSpc>
              <a:spcBef>
                <a:spcPts val="1000"/>
              </a:spcBef>
              <a:spcAft>
                <a:spcPts val="0"/>
              </a:spcAft>
              <a:buClr>
                <a:schemeClr val="dk1"/>
              </a:buClr>
              <a:buSzPts val="1800"/>
              <a:buNone/>
              <a:defRPr sz="1800" cap="none"/>
            </a:lvl4pPr>
            <a:lvl5pPr marL="2286000" lvl="4" indent="-228600" algn="l">
              <a:lnSpc>
                <a:spcPct val="150000"/>
              </a:lnSpc>
              <a:spcBef>
                <a:spcPts val="1000"/>
              </a:spcBef>
              <a:spcAft>
                <a:spcPts val="0"/>
              </a:spcAft>
              <a:buClr>
                <a:schemeClr val="dk1"/>
              </a:buClr>
              <a:buSzPts val="1800"/>
              <a:buNone/>
              <a:defRPr sz="1800" cap="none"/>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48"/>
          <p:cNvSpPr/>
          <p:nvPr/>
        </p:nvSpPr>
        <p:spPr>
          <a:xfrm>
            <a:off x="6562817" y="6303963"/>
            <a:ext cx="3014980" cy="554037"/>
          </a:xfrm>
          <a:prstGeom prst="rect">
            <a:avLst/>
          </a:prstGeom>
          <a:gradFill>
            <a:gsLst>
              <a:gs pos="0">
                <a:schemeClr val="accent5"/>
              </a:gs>
              <a:gs pos="50000">
                <a:schemeClr val="accent1"/>
              </a:gs>
              <a:gs pos="100000">
                <a:srgbClr val="E7995A"/>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800"/>
              <a:buFont typeface="Calibri"/>
              <a:buNone/>
              <a:defRPr sz="4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757575"/>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757575"/>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g"/><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7"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36.png"/><Relationship Id="rId4" Type="http://schemas.openxmlformats.org/officeDocument/2006/relationships/image" Target="../media/image35.jpg"/></Relationships>
</file>

<file path=ppt/slides/_rels/slide2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hyperlink" Target="http://drive.google.com/file/d/1pmrvPWyi0JQocoxNk8sSmdqmapJ-fzRW/view"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1.jp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hyperlink" Target="https://www.sciencedirect.com/science/article/abs/pii/S0001457515301159?via%3Dihub" TargetMode="External"/><Relationship Id="rId13" Type="http://schemas.openxmlformats.org/officeDocument/2006/relationships/hyperlink" Target="https://ieeexplore.ieee.org/document/10156716" TargetMode="External"/><Relationship Id="rId3" Type="http://schemas.openxmlformats.org/officeDocument/2006/relationships/image" Target="../media/image54.jpg"/><Relationship Id="rId7" Type="http://schemas.openxmlformats.org/officeDocument/2006/relationships/hyperlink" Target="https://tc.canada.ca/en/road-transportation/motor-vehicle-safety/motor-carriers-commercial-vehicles-drivers" TargetMode="External"/><Relationship Id="rId12" Type="http://schemas.openxmlformats.org/officeDocument/2006/relationships/hyperlink" Target="https://tc.canada.ca/en/road-transportation/statistics-data/canadian-motor-vehicle-traffic-collision-statistics-2022"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hyperlink" Target="https://www.justice.gc.ca/eng/csj-sjc/rfc-dlc/ccrf-ccdl/check/art7.html" TargetMode="External"/><Relationship Id="rId11" Type="http://schemas.openxmlformats.org/officeDocument/2006/relationships/hyperlink" Target="https://www.trucknews.com/health-safety/zero-fatalities-volvos-other-road-to-zero/1003184357/" TargetMode="External"/><Relationship Id="rId5" Type="http://schemas.openxmlformats.org/officeDocument/2006/relationships/hyperlink" Target="https://www.sciencedirect.com/science/article/abs/pii/S0141933123000972" TargetMode="External"/><Relationship Id="rId15" Type="http://schemas.openxmlformats.org/officeDocument/2006/relationships/hyperlink" Target="https://www.sciencedirect.com/science/article/abs/pii/S0952197619302672" TargetMode="External"/><Relationship Id="rId10" Type="http://schemas.openxmlformats.org/officeDocument/2006/relationships/hyperlink" Target="https://ojs.aaai.org/aimagazine/index.php/aimagazine/article/view/1904" TargetMode="External"/><Relationship Id="rId4" Type="http://schemas.openxmlformats.org/officeDocument/2006/relationships/hyperlink" Target="https://www.bts.gov/data-spotlight/modal-profiles-us-freight-transportation-canada-mexico-and-china" TargetMode="External"/><Relationship Id="rId9" Type="http://schemas.openxmlformats.org/officeDocument/2006/relationships/hyperlink" Target="https://www.sciencedirect.com/science/article/abs/pii/S0001457524000423" TargetMode="External"/><Relationship Id="rId14" Type="http://schemas.openxmlformats.org/officeDocument/2006/relationships/hyperlink" Target="https://www.sciencedirect.com/science/article/pii/S0010482522004966"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82" name="Google Shape;82;p1"/>
          <p:cNvPicPr preferRelativeResize="0">
            <a:picLocks noGrp="1"/>
          </p:cNvPicPr>
          <p:nvPr>
            <p:ph type="pic" idx="2"/>
          </p:nvPr>
        </p:nvPicPr>
        <p:blipFill rotWithShape="1">
          <a:blip r:embed="rId3">
            <a:alphaModFix amt="35000"/>
          </a:blip>
          <a:srcRect/>
          <a:stretch/>
        </p:blipFill>
        <p:spPr>
          <a:xfrm>
            <a:off x="0" y="0"/>
            <a:ext cx="12192000" cy="6858000"/>
          </a:xfrm>
          <a:prstGeom prst="rect">
            <a:avLst/>
          </a:prstGeom>
          <a:noFill/>
          <a:ln>
            <a:noFill/>
          </a:ln>
        </p:spPr>
      </p:pic>
      <p:sp>
        <p:nvSpPr>
          <p:cNvPr id="83" name="Google Shape;83;p1"/>
          <p:cNvSpPr txBox="1">
            <a:spLocks noGrp="1"/>
          </p:cNvSpPr>
          <p:nvPr>
            <p:ph type="ctrTitle"/>
          </p:nvPr>
        </p:nvSpPr>
        <p:spPr>
          <a:xfrm>
            <a:off x="454152" y="1929384"/>
            <a:ext cx="11283696" cy="2286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4000"/>
              <a:buFont typeface="Calibri"/>
              <a:buNone/>
            </a:pPr>
            <a:r>
              <a:rPr lang="en-US" sz="4000" cap="none"/>
              <a:t>AI On The Road: The Role Of Video-capturing Technology In Improving Driver Safety And Accident Prevention.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8"/>
          <p:cNvSpPr txBox="1">
            <a:spLocks noGrp="1"/>
          </p:cNvSpPr>
          <p:nvPr>
            <p:ph type="title"/>
          </p:nvPr>
        </p:nvSpPr>
        <p:spPr>
          <a:xfrm>
            <a:off x="0" y="1675"/>
            <a:ext cx="12192000" cy="1326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3200"/>
              <a:buFont typeface="Calibri"/>
              <a:buNone/>
            </a:pPr>
            <a:r>
              <a:rPr lang="en-US"/>
              <a:t>TRUCKING INDUSTRY: OPERATIONS AND PLAYERS</a:t>
            </a:r>
            <a:endParaRPr/>
          </a:p>
        </p:txBody>
      </p:sp>
      <p:sp>
        <p:nvSpPr>
          <p:cNvPr id="165" name="Google Shape;165;p8"/>
          <p:cNvSpPr/>
          <p:nvPr/>
        </p:nvSpPr>
        <p:spPr>
          <a:xfrm>
            <a:off x="0" y="6303963"/>
            <a:ext cx="12192000" cy="554037"/>
          </a:xfrm>
          <a:prstGeom prst="rect">
            <a:avLst/>
          </a:prstGeom>
          <a:gradFill>
            <a:gsLst>
              <a:gs pos="0">
                <a:schemeClr val="accent5"/>
              </a:gs>
              <a:gs pos="50000">
                <a:schemeClr val="accent1"/>
              </a:gs>
              <a:gs pos="100000">
                <a:srgbClr val="E7995A"/>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6" name="Google Shape;166;p8" descr="Store with solid fill"/>
          <p:cNvPicPr preferRelativeResize="0"/>
          <p:nvPr/>
        </p:nvPicPr>
        <p:blipFill rotWithShape="1">
          <a:blip r:embed="rId3">
            <a:alphaModFix/>
          </a:blip>
          <a:srcRect/>
          <a:stretch/>
        </p:blipFill>
        <p:spPr>
          <a:xfrm>
            <a:off x="7002586" y="2732094"/>
            <a:ext cx="914400" cy="914400"/>
          </a:xfrm>
          <a:prstGeom prst="rect">
            <a:avLst/>
          </a:prstGeom>
          <a:noFill/>
          <a:ln>
            <a:noFill/>
          </a:ln>
        </p:spPr>
      </p:pic>
      <p:sp>
        <p:nvSpPr>
          <p:cNvPr id="167" name="Google Shape;167;p8"/>
          <p:cNvSpPr txBox="1"/>
          <p:nvPr/>
        </p:nvSpPr>
        <p:spPr>
          <a:xfrm>
            <a:off x="637032" y="3609337"/>
            <a:ext cx="1820700" cy="985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Shipper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chemeClr val="dk1"/>
                </a:solidFill>
                <a:latin typeface="Calibri"/>
                <a:ea typeface="Calibri"/>
                <a:cs typeface="Calibri"/>
                <a:sym typeface="Calibri"/>
              </a:rPr>
              <a:t>   Producer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chemeClr val="dk1"/>
                </a:solidFill>
                <a:latin typeface="Calibri"/>
                <a:ea typeface="Calibri"/>
                <a:cs typeface="Calibri"/>
                <a:sym typeface="Calibri"/>
              </a:rPr>
              <a:t>   Wholesaler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chemeClr val="dk1"/>
                </a:solidFill>
                <a:latin typeface="Calibri"/>
                <a:ea typeface="Calibri"/>
                <a:cs typeface="Calibri"/>
                <a:sym typeface="Calibri"/>
              </a:rPr>
              <a:t>   Freight Broker</a:t>
            </a:r>
            <a:endParaRPr sz="1400" b="0" i="1" u="none" strike="noStrike" cap="none">
              <a:solidFill>
                <a:schemeClr val="dk1"/>
              </a:solidFill>
              <a:latin typeface="Calibri"/>
              <a:ea typeface="Calibri"/>
              <a:cs typeface="Calibri"/>
              <a:sym typeface="Calibri"/>
            </a:endParaRPr>
          </a:p>
        </p:txBody>
      </p:sp>
      <p:sp>
        <p:nvSpPr>
          <p:cNvPr id="168" name="Google Shape;168;p8"/>
          <p:cNvSpPr txBox="1"/>
          <p:nvPr/>
        </p:nvSpPr>
        <p:spPr>
          <a:xfrm>
            <a:off x="3269796" y="3203953"/>
            <a:ext cx="1820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Trucking</a:t>
            </a:r>
            <a:r>
              <a:rPr lang="en-US"/>
              <a:t> </a:t>
            </a:r>
            <a:r>
              <a:rPr lang="en-US" sz="1400" b="0" i="0" u="none" strike="noStrike" cap="none">
                <a:solidFill>
                  <a:schemeClr val="dk1"/>
                </a:solidFill>
                <a:latin typeface="Calibri"/>
                <a:ea typeface="Calibri"/>
                <a:cs typeface="Calibri"/>
                <a:sym typeface="Calibri"/>
              </a:rPr>
              <a:t>Company</a:t>
            </a:r>
            <a:endParaRPr sz="1400" b="0" i="0" u="none" strike="noStrike" cap="none">
              <a:solidFill>
                <a:schemeClr val="dk1"/>
              </a:solidFill>
              <a:latin typeface="Calibri"/>
              <a:ea typeface="Calibri"/>
              <a:cs typeface="Calibri"/>
              <a:sym typeface="Calibri"/>
            </a:endParaRPr>
          </a:p>
        </p:txBody>
      </p:sp>
      <p:sp>
        <p:nvSpPr>
          <p:cNvPr id="169" name="Google Shape;169;p8"/>
          <p:cNvSpPr txBox="1"/>
          <p:nvPr/>
        </p:nvSpPr>
        <p:spPr>
          <a:xfrm>
            <a:off x="7092881" y="3646494"/>
            <a:ext cx="82410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Retailer</a:t>
            </a:r>
            <a:endParaRPr sz="1600" b="0" i="0" u="none" strike="noStrike" cap="none">
              <a:solidFill>
                <a:schemeClr val="dk1"/>
              </a:solidFill>
              <a:latin typeface="Calibri"/>
              <a:ea typeface="Calibri"/>
              <a:cs typeface="Calibri"/>
              <a:sym typeface="Calibri"/>
            </a:endParaRPr>
          </a:p>
        </p:txBody>
      </p:sp>
      <p:pic>
        <p:nvPicPr>
          <p:cNvPr id="170" name="Google Shape;170;p8" descr="Home with solid fill"/>
          <p:cNvPicPr preferRelativeResize="0"/>
          <p:nvPr/>
        </p:nvPicPr>
        <p:blipFill rotWithShape="1">
          <a:blip r:embed="rId4">
            <a:alphaModFix/>
          </a:blip>
          <a:srcRect/>
          <a:stretch/>
        </p:blipFill>
        <p:spPr>
          <a:xfrm>
            <a:off x="10202831" y="2086876"/>
            <a:ext cx="667288" cy="667288"/>
          </a:xfrm>
          <a:prstGeom prst="rect">
            <a:avLst/>
          </a:prstGeom>
          <a:noFill/>
          <a:ln>
            <a:noFill/>
          </a:ln>
        </p:spPr>
      </p:pic>
      <p:sp>
        <p:nvSpPr>
          <p:cNvPr id="171" name="Google Shape;171;p8"/>
          <p:cNvSpPr txBox="1"/>
          <p:nvPr/>
        </p:nvSpPr>
        <p:spPr>
          <a:xfrm>
            <a:off x="10323576" y="4112401"/>
            <a:ext cx="111698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Consumer</a:t>
            </a:r>
            <a:endParaRPr sz="1600" b="0" i="0" u="none" strike="noStrike" cap="none">
              <a:solidFill>
                <a:schemeClr val="dk1"/>
              </a:solidFill>
              <a:latin typeface="Calibri"/>
              <a:ea typeface="Calibri"/>
              <a:cs typeface="Calibri"/>
              <a:sym typeface="Calibri"/>
            </a:endParaRPr>
          </a:p>
        </p:txBody>
      </p:sp>
      <p:pic>
        <p:nvPicPr>
          <p:cNvPr id="172" name="Google Shape;172;p8" descr="Home with solid fill"/>
          <p:cNvPicPr preferRelativeResize="0"/>
          <p:nvPr/>
        </p:nvPicPr>
        <p:blipFill rotWithShape="1">
          <a:blip r:embed="rId4">
            <a:alphaModFix/>
          </a:blip>
          <a:srcRect/>
          <a:stretch/>
        </p:blipFill>
        <p:spPr>
          <a:xfrm>
            <a:off x="10891948" y="2747701"/>
            <a:ext cx="667288" cy="667288"/>
          </a:xfrm>
          <a:prstGeom prst="rect">
            <a:avLst/>
          </a:prstGeom>
          <a:noFill/>
          <a:ln>
            <a:noFill/>
          </a:ln>
        </p:spPr>
      </p:pic>
      <p:pic>
        <p:nvPicPr>
          <p:cNvPr id="173" name="Google Shape;173;p8" descr="Home with solid fill"/>
          <p:cNvPicPr preferRelativeResize="0"/>
          <p:nvPr/>
        </p:nvPicPr>
        <p:blipFill rotWithShape="1">
          <a:blip r:embed="rId4">
            <a:alphaModFix/>
          </a:blip>
          <a:srcRect/>
          <a:stretch/>
        </p:blipFill>
        <p:spPr>
          <a:xfrm>
            <a:off x="10246915" y="3389063"/>
            <a:ext cx="667288" cy="667288"/>
          </a:xfrm>
          <a:prstGeom prst="rect">
            <a:avLst/>
          </a:prstGeom>
          <a:noFill/>
          <a:ln>
            <a:noFill/>
          </a:ln>
        </p:spPr>
      </p:pic>
      <p:cxnSp>
        <p:nvCxnSpPr>
          <p:cNvPr id="174" name="Google Shape;174;p8"/>
          <p:cNvCxnSpPr>
            <a:stCxn id="166" idx="3"/>
          </p:cNvCxnSpPr>
          <p:nvPr/>
        </p:nvCxnSpPr>
        <p:spPr>
          <a:xfrm>
            <a:off x="7916986" y="3189294"/>
            <a:ext cx="2285700" cy="0"/>
          </a:xfrm>
          <a:prstGeom prst="straightConnector1">
            <a:avLst/>
          </a:prstGeom>
          <a:noFill/>
          <a:ln w="19050" cap="flat" cmpd="sng">
            <a:solidFill>
              <a:schemeClr val="accent5"/>
            </a:solidFill>
            <a:prstDash val="solid"/>
            <a:miter lim="800000"/>
            <a:headEnd type="none" w="sm" len="sm"/>
            <a:tailEnd type="triangle" w="med" len="med"/>
          </a:ln>
        </p:spPr>
      </p:cxnSp>
      <p:pic>
        <p:nvPicPr>
          <p:cNvPr id="175" name="Google Shape;175;p8" descr="Delivery with solid fill"/>
          <p:cNvPicPr preferRelativeResize="0"/>
          <p:nvPr/>
        </p:nvPicPr>
        <p:blipFill rotWithShape="1">
          <a:blip r:embed="rId5">
            <a:alphaModFix/>
          </a:blip>
          <a:srcRect/>
          <a:stretch/>
        </p:blipFill>
        <p:spPr>
          <a:xfrm>
            <a:off x="8774920" y="2726677"/>
            <a:ext cx="569976" cy="569976"/>
          </a:xfrm>
          <a:prstGeom prst="rect">
            <a:avLst/>
          </a:prstGeom>
          <a:noFill/>
          <a:ln>
            <a:noFill/>
          </a:ln>
        </p:spPr>
      </p:pic>
      <p:cxnSp>
        <p:nvCxnSpPr>
          <p:cNvPr id="176" name="Google Shape;176;p8"/>
          <p:cNvCxnSpPr>
            <a:stCxn id="177" idx="3"/>
            <a:endCxn id="166" idx="1"/>
          </p:cNvCxnSpPr>
          <p:nvPr/>
        </p:nvCxnSpPr>
        <p:spPr>
          <a:xfrm>
            <a:off x="1516486" y="3183894"/>
            <a:ext cx="5486100" cy="5400"/>
          </a:xfrm>
          <a:prstGeom prst="straightConnector1">
            <a:avLst/>
          </a:prstGeom>
          <a:noFill/>
          <a:ln w="19050" cap="flat" cmpd="sng">
            <a:solidFill>
              <a:schemeClr val="accent5"/>
            </a:solidFill>
            <a:prstDash val="solid"/>
            <a:miter lim="800000"/>
            <a:headEnd type="none" w="sm" len="sm"/>
            <a:tailEnd type="triangle" w="med" len="med"/>
          </a:ln>
        </p:spPr>
      </p:cxnSp>
      <p:sp>
        <p:nvSpPr>
          <p:cNvPr id="178" name="Google Shape;178;p8"/>
          <p:cNvSpPr txBox="1"/>
          <p:nvPr/>
        </p:nvSpPr>
        <p:spPr>
          <a:xfrm>
            <a:off x="749800" y="4912600"/>
            <a:ext cx="6705900" cy="369300"/>
          </a:xfrm>
          <a:prstGeom prst="rect">
            <a:avLst/>
          </a:prstGeom>
          <a:solidFill>
            <a:schemeClr val="accent1"/>
          </a:solidFill>
          <a:ln>
            <a:noFill/>
          </a:ln>
          <a:effectLst>
            <a:outerShdw blurRad="44450" dist="27940" dir="5400000" algn="ctr">
              <a:srgbClr val="000000">
                <a:alpha val="31372"/>
              </a:srgbClr>
            </a:outerShdw>
          </a:effectLst>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LONG HAUL </a:t>
            </a:r>
            <a:r>
              <a:rPr lang="en-US" b="0" i="0" u="none" strike="noStrike" cap="none">
                <a:solidFill>
                  <a:schemeClr val="lt1"/>
                </a:solidFill>
                <a:latin typeface="Calibri"/>
                <a:ea typeface="Calibri"/>
                <a:cs typeface="Calibri"/>
                <a:sym typeface="Calibri"/>
              </a:rPr>
              <a:t>(</a:t>
            </a:r>
            <a:r>
              <a:rPr lang="en-US">
                <a:solidFill>
                  <a:schemeClr val="lt1"/>
                </a:solidFill>
                <a:latin typeface="Calibri"/>
                <a:ea typeface="Calibri"/>
                <a:cs typeface="Calibri"/>
                <a:sym typeface="Calibri"/>
              </a:rPr>
              <a:t>P</a:t>
            </a:r>
            <a:r>
              <a:rPr lang="en-US" b="0" i="0" u="none" strike="noStrike" cap="none">
                <a:solidFill>
                  <a:schemeClr val="lt1"/>
                </a:solidFill>
                <a:latin typeface="Calibri"/>
                <a:ea typeface="Calibri"/>
                <a:cs typeface="Calibri"/>
                <a:sym typeface="Calibri"/>
              </a:rPr>
              <a:t>roject</a:t>
            </a:r>
            <a:r>
              <a:rPr lang="en-US">
                <a:solidFill>
                  <a:schemeClr val="lt1"/>
                </a:solidFill>
                <a:latin typeface="Calibri"/>
                <a:ea typeface="Calibri"/>
                <a:cs typeface="Calibri"/>
                <a:sym typeface="Calibri"/>
              </a:rPr>
              <a:t>’s target</a:t>
            </a:r>
            <a:r>
              <a:rPr lang="en-US" b="0" i="0" u="none" strike="noStrike" cap="none">
                <a:solidFill>
                  <a:schemeClr val="lt1"/>
                </a:solidFill>
                <a:latin typeface="Calibri"/>
                <a:ea typeface="Calibri"/>
                <a:cs typeface="Calibri"/>
                <a:sym typeface="Calibri"/>
              </a:rPr>
              <a:t>)</a:t>
            </a:r>
            <a:endParaRPr sz="1200" b="0" i="0" u="none" strike="noStrike" cap="none">
              <a:solidFill>
                <a:srgbClr val="000000"/>
              </a:solidFill>
              <a:latin typeface="Arial"/>
              <a:ea typeface="Arial"/>
              <a:cs typeface="Arial"/>
              <a:sym typeface="Arial"/>
            </a:endParaRPr>
          </a:p>
        </p:txBody>
      </p:sp>
      <p:pic>
        <p:nvPicPr>
          <p:cNvPr id="179" name="Google Shape;179;p8" descr="Truck with solid fill"/>
          <p:cNvPicPr preferRelativeResize="0"/>
          <p:nvPr/>
        </p:nvPicPr>
        <p:blipFill rotWithShape="1">
          <a:blip r:embed="rId6">
            <a:alphaModFix/>
          </a:blip>
          <a:srcRect/>
          <a:stretch/>
        </p:blipFill>
        <p:spPr>
          <a:xfrm>
            <a:off x="3650792" y="2382257"/>
            <a:ext cx="914400" cy="914400"/>
          </a:xfrm>
          <a:prstGeom prst="rect">
            <a:avLst/>
          </a:prstGeom>
          <a:noFill/>
          <a:ln>
            <a:noFill/>
          </a:ln>
        </p:spPr>
      </p:pic>
      <p:sp>
        <p:nvSpPr>
          <p:cNvPr id="180" name="Google Shape;180;p8"/>
          <p:cNvSpPr txBox="1"/>
          <p:nvPr/>
        </p:nvSpPr>
        <p:spPr>
          <a:xfrm>
            <a:off x="7592025" y="4912625"/>
            <a:ext cx="3848400" cy="369300"/>
          </a:xfrm>
          <a:prstGeom prst="rect">
            <a:avLst/>
          </a:prstGeom>
          <a:solidFill>
            <a:srgbClr val="999999"/>
          </a:solidFill>
          <a:ln>
            <a:noFill/>
          </a:ln>
          <a:effectLst>
            <a:outerShdw blurRad="44450" dist="27940" dir="5400000" algn="ctr">
              <a:srgbClr val="000000">
                <a:alpha val="31370"/>
              </a:srgbClr>
            </a:outerShdw>
          </a:effectLst>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a:solidFill>
                  <a:schemeClr val="lt1"/>
                </a:solidFill>
                <a:latin typeface="Calibri"/>
                <a:ea typeface="Calibri"/>
                <a:cs typeface="Calibri"/>
                <a:sym typeface="Calibri"/>
              </a:rPr>
              <a:t>LAST MILE</a:t>
            </a:r>
            <a:r>
              <a:rPr lang="en-US">
                <a:solidFill>
                  <a:schemeClr val="lt1"/>
                </a:solidFill>
                <a:latin typeface="Calibri"/>
                <a:ea typeface="Calibri"/>
                <a:cs typeface="Calibri"/>
                <a:sym typeface="Calibri"/>
              </a:rPr>
              <a:t> (Out of scope)</a:t>
            </a:r>
            <a:endParaRPr b="0" i="0" u="none" strike="noStrike" cap="none">
              <a:solidFill>
                <a:srgbClr val="000000"/>
              </a:solidFill>
              <a:latin typeface="Arial"/>
              <a:ea typeface="Arial"/>
              <a:cs typeface="Arial"/>
              <a:sym typeface="Arial"/>
            </a:endParaRPr>
          </a:p>
        </p:txBody>
      </p:sp>
      <p:sp>
        <p:nvSpPr>
          <p:cNvPr id="181" name="Google Shape;181;p8"/>
          <p:cNvSpPr txBox="1"/>
          <p:nvPr/>
        </p:nvSpPr>
        <p:spPr>
          <a:xfrm>
            <a:off x="8171596" y="3203953"/>
            <a:ext cx="18207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a:solidFill>
                  <a:schemeClr val="dk1"/>
                </a:solidFill>
                <a:latin typeface="Calibri"/>
                <a:ea typeface="Calibri"/>
                <a:cs typeface="Calibri"/>
                <a:sym typeface="Calibri"/>
              </a:rPr>
              <a:t>Courier</a:t>
            </a:r>
            <a:endParaRPr b="0" i="0" u="none" strike="noStrike" cap="none">
              <a:solidFill>
                <a:schemeClr val="dk1"/>
              </a:solidFill>
              <a:latin typeface="Calibri"/>
              <a:ea typeface="Calibri"/>
              <a:cs typeface="Calibri"/>
              <a:sym typeface="Calibri"/>
            </a:endParaRPr>
          </a:p>
        </p:txBody>
      </p:sp>
      <p:pic>
        <p:nvPicPr>
          <p:cNvPr id="182" name="Google Shape;182;p8"/>
          <p:cNvPicPr preferRelativeResize="0"/>
          <p:nvPr/>
        </p:nvPicPr>
        <p:blipFill>
          <a:blip r:embed="rId7">
            <a:alphaModFix/>
          </a:blip>
          <a:stretch>
            <a:fillRect/>
          </a:stretch>
        </p:blipFill>
        <p:spPr>
          <a:xfrm>
            <a:off x="595725" y="2703275"/>
            <a:ext cx="914400" cy="914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9"/>
          <p:cNvSpPr/>
          <p:nvPr/>
        </p:nvSpPr>
        <p:spPr>
          <a:xfrm>
            <a:off x="0" y="6303963"/>
            <a:ext cx="12192000" cy="554037"/>
          </a:xfrm>
          <a:prstGeom prst="rect">
            <a:avLst/>
          </a:prstGeom>
          <a:gradFill>
            <a:gsLst>
              <a:gs pos="0">
                <a:schemeClr val="accent5"/>
              </a:gs>
              <a:gs pos="50000">
                <a:schemeClr val="accent1"/>
              </a:gs>
              <a:gs pos="100000">
                <a:srgbClr val="E7995A"/>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89" name="Google Shape;189;p9" descr="Factory with solid fill"/>
          <p:cNvPicPr preferRelativeResize="0">
            <a:picLocks noGrp="1"/>
          </p:cNvPicPr>
          <p:nvPr>
            <p:ph type="body" idx="1"/>
          </p:nvPr>
        </p:nvPicPr>
        <p:blipFill rotWithShape="1">
          <a:blip r:embed="rId3">
            <a:alphaModFix/>
          </a:blip>
          <a:srcRect/>
          <a:stretch/>
        </p:blipFill>
        <p:spPr>
          <a:xfrm>
            <a:off x="3334641" y="2178529"/>
            <a:ext cx="914400" cy="914400"/>
          </a:xfrm>
          <a:prstGeom prst="rect">
            <a:avLst/>
          </a:prstGeom>
          <a:noFill/>
          <a:ln>
            <a:noFill/>
          </a:ln>
        </p:spPr>
      </p:pic>
      <p:pic>
        <p:nvPicPr>
          <p:cNvPr id="190" name="Google Shape;190;p9" descr="Truck with solid fill"/>
          <p:cNvPicPr preferRelativeResize="0"/>
          <p:nvPr/>
        </p:nvPicPr>
        <p:blipFill rotWithShape="1">
          <a:blip r:embed="rId4">
            <a:alphaModFix/>
          </a:blip>
          <a:srcRect/>
          <a:stretch/>
        </p:blipFill>
        <p:spPr>
          <a:xfrm>
            <a:off x="5638792" y="1844057"/>
            <a:ext cx="914400" cy="914400"/>
          </a:xfrm>
          <a:prstGeom prst="rect">
            <a:avLst/>
          </a:prstGeom>
          <a:noFill/>
          <a:ln>
            <a:noFill/>
          </a:ln>
        </p:spPr>
      </p:pic>
      <p:pic>
        <p:nvPicPr>
          <p:cNvPr id="191" name="Google Shape;191;p9" descr="Store with solid fill"/>
          <p:cNvPicPr preferRelativeResize="0"/>
          <p:nvPr/>
        </p:nvPicPr>
        <p:blipFill rotWithShape="1">
          <a:blip r:embed="rId5">
            <a:alphaModFix/>
          </a:blip>
          <a:srcRect/>
          <a:stretch/>
        </p:blipFill>
        <p:spPr>
          <a:xfrm>
            <a:off x="7942943" y="2183946"/>
            <a:ext cx="914400" cy="914400"/>
          </a:xfrm>
          <a:prstGeom prst="rect">
            <a:avLst/>
          </a:prstGeom>
          <a:noFill/>
          <a:ln>
            <a:noFill/>
          </a:ln>
        </p:spPr>
      </p:pic>
      <p:sp>
        <p:nvSpPr>
          <p:cNvPr id="192" name="Google Shape;192;p9"/>
          <p:cNvSpPr txBox="1"/>
          <p:nvPr/>
        </p:nvSpPr>
        <p:spPr>
          <a:xfrm>
            <a:off x="3369613" y="2984989"/>
            <a:ext cx="18207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Shippers</a:t>
            </a:r>
            <a:endParaRPr sz="1400" b="0" i="0" u="none" strike="noStrike" cap="none">
              <a:solidFill>
                <a:srgbClr val="000000"/>
              </a:solidFill>
              <a:latin typeface="Arial"/>
              <a:ea typeface="Arial"/>
              <a:cs typeface="Arial"/>
              <a:sym typeface="Arial"/>
            </a:endParaRPr>
          </a:p>
        </p:txBody>
      </p:sp>
      <p:sp>
        <p:nvSpPr>
          <p:cNvPr id="193" name="Google Shape;193;p9"/>
          <p:cNvSpPr txBox="1"/>
          <p:nvPr/>
        </p:nvSpPr>
        <p:spPr>
          <a:xfrm>
            <a:off x="4864463" y="2649443"/>
            <a:ext cx="21372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Trucking Company</a:t>
            </a:r>
            <a:endParaRPr sz="1400" b="0" i="0" u="none" strike="noStrike" cap="none">
              <a:solidFill>
                <a:srgbClr val="000000"/>
              </a:solidFill>
              <a:latin typeface="Arial"/>
              <a:ea typeface="Arial"/>
              <a:cs typeface="Arial"/>
              <a:sym typeface="Arial"/>
            </a:endParaRPr>
          </a:p>
        </p:txBody>
      </p:sp>
      <p:sp>
        <p:nvSpPr>
          <p:cNvPr id="194" name="Google Shape;194;p9"/>
          <p:cNvSpPr txBox="1"/>
          <p:nvPr/>
        </p:nvSpPr>
        <p:spPr>
          <a:xfrm>
            <a:off x="8033238" y="3098346"/>
            <a:ext cx="8241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Retailer</a:t>
            </a:r>
            <a:endParaRPr sz="1600" b="0" i="0" u="none" strike="noStrike" cap="none">
              <a:solidFill>
                <a:schemeClr val="dk1"/>
              </a:solidFill>
              <a:latin typeface="Calibri"/>
              <a:ea typeface="Calibri"/>
              <a:cs typeface="Calibri"/>
              <a:sym typeface="Calibri"/>
            </a:endParaRPr>
          </a:p>
        </p:txBody>
      </p:sp>
      <p:cxnSp>
        <p:nvCxnSpPr>
          <p:cNvPr id="195" name="Google Shape;195;p9"/>
          <p:cNvCxnSpPr>
            <a:stCxn id="189" idx="3"/>
            <a:endCxn id="191" idx="1"/>
          </p:cNvCxnSpPr>
          <p:nvPr/>
        </p:nvCxnSpPr>
        <p:spPr>
          <a:xfrm>
            <a:off x="4249041" y="2635729"/>
            <a:ext cx="3693900" cy="5400"/>
          </a:xfrm>
          <a:prstGeom prst="straightConnector1">
            <a:avLst/>
          </a:prstGeom>
          <a:noFill/>
          <a:ln w="19050" cap="flat" cmpd="sng">
            <a:solidFill>
              <a:schemeClr val="accent5"/>
            </a:solidFill>
            <a:prstDash val="solid"/>
            <a:miter lim="800000"/>
            <a:headEnd type="none" w="sm" len="sm"/>
            <a:tailEnd type="triangle" w="med" len="med"/>
          </a:ln>
        </p:spPr>
      </p:cxnSp>
      <p:graphicFrame>
        <p:nvGraphicFramePr>
          <p:cNvPr id="196" name="Google Shape;196;p9"/>
          <p:cNvGraphicFramePr/>
          <p:nvPr/>
        </p:nvGraphicFramePr>
        <p:xfrm>
          <a:off x="3550912" y="3790687"/>
          <a:ext cx="4996875" cy="1827900"/>
        </p:xfrm>
        <a:graphic>
          <a:graphicData uri="http://schemas.openxmlformats.org/drawingml/2006/table">
            <a:tbl>
              <a:tblPr firstRow="1" bandRow="1">
                <a:noFill/>
                <a:tableStyleId>{034FA451-FA3E-413F-B4F9-8195F8197391}</a:tableStyleId>
              </a:tblPr>
              <a:tblGrid>
                <a:gridCol w="2498425">
                  <a:extLst>
                    <a:ext uri="{9D8B030D-6E8A-4147-A177-3AD203B41FA5}">
                      <a16:colId xmlns:a16="http://schemas.microsoft.com/office/drawing/2014/main" val="20000"/>
                    </a:ext>
                  </a:extLst>
                </a:gridCol>
                <a:gridCol w="1249225">
                  <a:extLst>
                    <a:ext uri="{9D8B030D-6E8A-4147-A177-3AD203B41FA5}">
                      <a16:colId xmlns:a16="http://schemas.microsoft.com/office/drawing/2014/main" val="20001"/>
                    </a:ext>
                  </a:extLst>
                </a:gridCol>
                <a:gridCol w="1249225">
                  <a:extLst>
                    <a:ext uri="{9D8B030D-6E8A-4147-A177-3AD203B41FA5}">
                      <a16:colId xmlns:a16="http://schemas.microsoft.com/office/drawing/2014/main" val="20002"/>
                    </a:ext>
                  </a:extLst>
                </a:gridCol>
              </a:tblGrid>
              <a:tr h="391500">
                <a:tc rowSpan="2">
                  <a:txBody>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Calibri"/>
                          <a:ea typeface="Calibri"/>
                          <a:cs typeface="Calibri"/>
                          <a:sym typeface="Calibri"/>
                        </a:rPr>
                        <a:t>Shipping Models</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gridSpan="2">
                  <a:txBody>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Calibri"/>
                          <a:ea typeface="Calibri"/>
                          <a:cs typeface="Calibri"/>
                          <a:sym typeface="Calibri"/>
                        </a:rPr>
                        <a:t>Risk Transfer *</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391500">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Calibri"/>
                          <a:ea typeface="Calibri"/>
                          <a:cs typeface="Calibri"/>
                          <a:sym typeface="Calibri"/>
                        </a:rPr>
                        <a:t>Goods</a:t>
                      </a:r>
                      <a:endParaRPr sz="1600" b="0" i="0" u="none" strike="noStrike" cap="none">
                        <a:solidFill>
                          <a:schemeClr val="lt1"/>
                        </a:solidFill>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dk1"/>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a:solidFill>
                            <a:schemeClr val="lt1"/>
                          </a:solidFill>
                        </a:rPr>
                        <a:t>Vehicle</a:t>
                      </a:r>
                      <a:endParaRPr sz="1600" b="0" i="0" u="none" strike="noStrike" cap="none">
                        <a:solidFill>
                          <a:schemeClr val="lt1"/>
                        </a:solidFill>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598025">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CIF </a:t>
                      </a:r>
                      <a:r>
                        <a:rPr lang="en-US" sz="1400" u="none" strike="noStrike" cap="none"/>
                        <a:t>(Cost, Insurance, And Freight)</a:t>
                      </a:r>
                      <a:endParaRPr sz="1400" b="0" i="0" u="none" strike="noStrike" cap="none">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latin typeface="Calibri"/>
                          <a:ea typeface="Calibri"/>
                          <a:cs typeface="Calibri"/>
                          <a:sym typeface="Calibri"/>
                        </a:rPr>
                        <a:t>Shipper</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T</a:t>
                      </a:r>
                      <a:r>
                        <a:rPr lang="en-US" sz="1600"/>
                        <a:t>rucking C.</a:t>
                      </a:r>
                      <a:endParaRPr sz="1600" b="0" i="0" u="none" strike="noStrike" cap="none">
                        <a:solidFill>
                          <a:schemeClr val="dk1"/>
                        </a:solidFill>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46875">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FOB </a:t>
                      </a:r>
                      <a:r>
                        <a:rPr lang="en-US" sz="1400" u="none" strike="noStrike" cap="none"/>
                        <a:t>(Free On Board)</a:t>
                      </a:r>
                      <a:endParaRPr sz="1400" b="0" i="0" u="none" strike="noStrike" cap="none">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latin typeface="Calibri"/>
                          <a:ea typeface="Calibri"/>
                          <a:cs typeface="Calibri"/>
                          <a:sym typeface="Calibri"/>
                        </a:rPr>
                        <a:t>Retailer</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T</a:t>
                      </a:r>
                      <a:r>
                        <a:rPr lang="en-US" sz="1600"/>
                        <a:t>rucking C.</a:t>
                      </a:r>
                      <a:endParaRPr sz="1600" b="0" i="0" u="none" strike="noStrike" cap="none">
                        <a:solidFill>
                          <a:schemeClr val="dk1"/>
                        </a:solidFill>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97" name="Google Shape;197;p9"/>
          <p:cNvSpPr txBox="1">
            <a:spLocks noGrp="1"/>
          </p:cNvSpPr>
          <p:nvPr>
            <p:ph type="title"/>
          </p:nvPr>
        </p:nvSpPr>
        <p:spPr>
          <a:xfrm>
            <a:off x="0" y="0"/>
            <a:ext cx="12192000" cy="13260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3200"/>
              <a:buFont typeface="Calibri"/>
              <a:buNone/>
            </a:pPr>
            <a:r>
              <a:rPr lang="en-US"/>
              <a:t>TRUCKING INDUSTRY: RISK CONSIDERATION</a:t>
            </a:r>
            <a:endParaRPr/>
          </a:p>
        </p:txBody>
      </p:sp>
      <p:sp>
        <p:nvSpPr>
          <p:cNvPr id="198" name="Google Shape;198;p9"/>
          <p:cNvSpPr txBox="1"/>
          <p:nvPr/>
        </p:nvSpPr>
        <p:spPr>
          <a:xfrm>
            <a:off x="3565325" y="5641600"/>
            <a:ext cx="4781700" cy="33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i="1">
                <a:solidFill>
                  <a:schemeClr val="dk1"/>
                </a:solidFill>
                <a:latin typeface="Calibri"/>
                <a:ea typeface="Calibri"/>
                <a:cs typeface="Calibri"/>
                <a:sym typeface="Calibri"/>
              </a:rPr>
              <a:t>Shared risk may be considered.</a:t>
            </a:r>
            <a:endParaRPr i="1">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2f0f5d5559f_1_4"/>
          <p:cNvSpPr txBox="1">
            <a:spLocks noGrp="1"/>
          </p:cNvSpPr>
          <p:nvPr>
            <p:ph type="ctrTitle"/>
          </p:nvPr>
        </p:nvSpPr>
        <p:spPr>
          <a:xfrm>
            <a:off x="1117600" y="762000"/>
            <a:ext cx="5066400" cy="2900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3200"/>
              <a:buFont typeface="Calibri"/>
              <a:buNone/>
            </a:pPr>
            <a:r>
              <a:rPr lang="en-US"/>
              <a:t>RESEARCH METHODOLOGY</a:t>
            </a:r>
            <a:endParaRPr/>
          </a:p>
          <a:p>
            <a:pPr marL="0" lvl="0" indent="0" algn="l" rtl="0">
              <a:lnSpc>
                <a:spcPct val="90000"/>
              </a:lnSpc>
              <a:spcBef>
                <a:spcPts val="1200"/>
              </a:spcBef>
              <a:spcAft>
                <a:spcPts val="1200"/>
              </a:spcAft>
              <a:buClr>
                <a:schemeClr val="accent2"/>
              </a:buClr>
              <a:buSzPts val="1800"/>
              <a:buFont typeface="Noto Sans Symbols"/>
              <a:buNone/>
            </a:pPr>
            <a:r>
              <a:rPr lang="en-US" sz="2200"/>
              <a:t>Philosophical Paradigm</a:t>
            </a:r>
            <a:endParaRPr sz="3600"/>
          </a:p>
        </p:txBody>
      </p:sp>
      <p:sp>
        <p:nvSpPr>
          <p:cNvPr id="205" name="Google Shape;205;g2f0f5d5559f_1_4"/>
          <p:cNvSpPr txBox="1">
            <a:spLocks noGrp="1"/>
          </p:cNvSpPr>
          <p:nvPr>
            <p:ph type="subTitle" idx="1"/>
          </p:nvPr>
        </p:nvSpPr>
        <p:spPr>
          <a:xfrm>
            <a:off x="1117600" y="4145280"/>
            <a:ext cx="5066400" cy="690900"/>
          </a:xfrm>
          <a:prstGeom prst="rect">
            <a:avLst/>
          </a:prstGeom>
          <a:noFill/>
          <a:ln>
            <a:noFill/>
          </a:ln>
        </p:spPr>
        <p:txBody>
          <a:bodyPr spcFirstLastPara="1" wrap="square" lIns="91425" tIns="45700" rIns="91425" bIns="45700" anchor="t" anchorCtr="0">
            <a:normAutofit fontScale="77500" lnSpcReduction="20000"/>
          </a:bodyPr>
          <a:lstStyle/>
          <a:p>
            <a:pPr marL="0" lvl="0" indent="0" algn="l" rtl="0">
              <a:lnSpc>
                <a:spcPct val="90000"/>
              </a:lnSpc>
              <a:spcBef>
                <a:spcPts val="1000"/>
              </a:spcBef>
              <a:spcAft>
                <a:spcPts val="0"/>
              </a:spcAft>
              <a:buClr>
                <a:schemeClr val="accent2"/>
              </a:buClr>
              <a:buSzPct val="75000"/>
              <a:buFont typeface="Noto Sans Symbols"/>
              <a:buNone/>
            </a:pPr>
            <a:r>
              <a:rPr lang="en-US"/>
              <a:t>A pragmatic approach, focusing on the practical outcomes of AI implementation in the trucking industry.</a:t>
            </a:r>
            <a:endParaRPr/>
          </a:p>
        </p:txBody>
      </p:sp>
      <p:pic>
        <p:nvPicPr>
          <p:cNvPr id="206" name="Google Shape;206;g2f0f5d5559f_1_4"/>
          <p:cNvPicPr preferRelativeResize="0">
            <a:picLocks noGrp="1"/>
          </p:cNvPicPr>
          <p:nvPr>
            <p:ph type="pic" idx="2"/>
          </p:nvPr>
        </p:nvPicPr>
        <p:blipFill rotWithShape="1">
          <a:blip r:embed="rId3">
            <a:alphaModFix/>
          </a:blip>
          <a:srcRect l="16967" r="16960"/>
          <a:stretch/>
        </p:blipFill>
        <p:spPr>
          <a:xfrm flipH="1">
            <a:off x="6086227" y="-22225"/>
            <a:ext cx="6080700" cy="6902400"/>
          </a:xfrm>
          <a:prstGeom prst="parallelogram">
            <a:avLst>
              <a:gd name="adj" fmla="val 25000"/>
            </a:avLst>
          </a:prstGeom>
          <a:noFill/>
          <a:ln>
            <a:noFill/>
          </a:ln>
        </p:spPr>
      </p:pic>
      <p:sp>
        <p:nvSpPr>
          <p:cNvPr id="207" name="Google Shape;207;g2f0f5d5559f_1_4"/>
          <p:cNvSpPr txBox="1"/>
          <p:nvPr/>
        </p:nvSpPr>
        <p:spPr>
          <a:xfrm>
            <a:off x="610450" y="4367375"/>
            <a:ext cx="6080700" cy="14175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2100"/>
              </a:spcBef>
              <a:spcAft>
                <a:spcPts val="2100"/>
              </a:spcAft>
              <a:buClr>
                <a:srgbClr val="000000"/>
              </a:buClr>
              <a:buSzPts val="1800"/>
              <a:buFont typeface="Arial"/>
              <a:buNone/>
            </a:pPr>
            <a:r>
              <a:rPr lang="en-US" sz="1800" b="0" i="1" u="none" strike="noStrike" cap="none">
                <a:solidFill>
                  <a:schemeClr val="dk1"/>
                </a:solidFill>
                <a:latin typeface="Calibri"/>
                <a:ea typeface="Calibri"/>
                <a:cs typeface="Calibri"/>
                <a:sym typeface="Calibri"/>
              </a:rPr>
              <a:t>This study adopts a </a:t>
            </a:r>
            <a:r>
              <a:rPr lang="en-US" sz="1800" b="1" i="1" u="none" strike="noStrike" cap="none">
                <a:solidFill>
                  <a:schemeClr val="dk1"/>
                </a:solidFill>
                <a:latin typeface="Calibri"/>
                <a:ea typeface="Calibri"/>
                <a:cs typeface="Calibri"/>
                <a:sym typeface="Calibri"/>
              </a:rPr>
              <a:t>pragmatic approach</a:t>
            </a:r>
            <a:r>
              <a:rPr lang="en-US" sz="1800" b="0" i="1" u="none" strike="noStrike" cap="none">
                <a:solidFill>
                  <a:schemeClr val="dk1"/>
                </a:solidFill>
                <a:latin typeface="Calibri"/>
                <a:ea typeface="Calibri"/>
                <a:cs typeface="Calibri"/>
                <a:sym typeface="Calibri"/>
              </a:rPr>
              <a:t>, focusing on the practical outcomes of AI implementation in the trucking industry. The research is designed to provide actionable insights that can be directly applied to improve road safety.</a:t>
            </a:r>
            <a:endParaRPr sz="1800" b="0" i="1" u="none" strike="noStrike" cap="none">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10"/>
          <p:cNvSpPr txBox="1">
            <a:spLocks noGrp="1"/>
          </p:cNvSpPr>
          <p:nvPr>
            <p:ph type="title"/>
          </p:nvPr>
        </p:nvSpPr>
        <p:spPr>
          <a:xfrm>
            <a:off x="5242425" y="466344"/>
            <a:ext cx="6241800" cy="17103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3200"/>
              <a:buFont typeface="Calibri"/>
              <a:buNone/>
            </a:pPr>
            <a:r>
              <a:rPr lang="en-US"/>
              <a:t>RESEARCH METHODOLOGY</a:t>
            </a:r>
            <a:endParaRPr/>
          </a:p>
          <a:p>
            <a:pPr marL="0" lvl="0" indent="0" algn="l" rtl="0">
              <a:lnSpc>
                <a:spcPct val="90000"/>
              </a:lnSpc>
              <a:spcBef>
                <a:spcPts val="1200"/>
              </a:spcBef>
              <a:spcAft>
                <a:spcPts val="1200"/>
              </a:spcAft>
              <a:buClr>
                <a:schemeClr val="accent2"/>
              </a:buClr>
              <a:buSzPts val="1800"/>
              <a:buFont typeface="Noto Sans Symbols"/>
              <a:buNone/>
            </a:pPr>
            <a:r>
              <a:rPr lang="en-US" sz="2200"/>
              <a:t>Research Design</a:t>
            </a:r>
            <a:endParaRPr sz="3600"/>
          </a:p>
        </p:txBody>
      </p:sp>
      <p:sp>
        <p:nvSpPr>
          <p:cNvPr id="214" name="Google Shape;214;p10"/>
          <p:cNvSpPr txBox="1">
            <a:spLocks noGrp="1"/>
          </p:cNvSpPr>
          <p:nvPr>
            <p:ph type="body" idx="1"/>
          </p:nvPr>
        </p:nvSpPr>
        <p:spPr>
          <a:xfrm>
            <a:off x="5242425" y="2286000"/>
            <a:ext cx="6241800" cy="39111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1000"/>
              </a:spcBef>
              <a:spcAft>
                <a:spcPts val="0"/>
              </a:spcAft>
              <a:buClr>
                <a:schemeClr val="accent2"/>
              </a:buClr>
              <a:buSzPts val="1800"/>
              <a:buFont typeface="Noto Sans Symbols"/>
              <a:buNone/>
            </a:pPr>
            <a:r>
              <a:rPr lang="en-US" i="1"/>
              <a:t>A </a:t>
            </a:r>
            <a:r>
              <a:rPr lang="en-US" b="1" i="1"/>
              <a:t>mixed-methods</a:t>
            </a:r>
            <a:r>
              <a:rPr lang="en-US" i="1"/>
              <a:t> approach combining </a:t>
            </a:r>
            <a:r>
              <a:rPr lang="en-US" b="1" i="1"/>
              <a:t>quantitative analysis</a:t>
            </a:r>
            <a:r>
              <a:rPr lang="en-US" i="1"/>
              <a:t> of video data with </a:t>
            </a:r>
            <a:r>
              <a:rPr lang="en-US" b="1" i="1"/>
              <a:t>qualitative insights</a:t>
            </a:r>
            <a:r>
              <a:rPr lang="en-US" i="1"/>
              <a:t> from industry experts. </a:t>
            </a:r>
            <a:endParaRPr i="1"/>
          </a:p>
          <a:p>
            <a:pPr marL="0" lvl="0" indent="0" algn="l" rtl="0">
              <a:lnSpc>
                <a:spcPct val="90000"/>
              </a:lnSpc>
              <a:spcBef>
                <a:spcPts val="1000"/>
              </a:spcBef>
              <a:spcAft>
                <a:spcPts val="0"/>
              </a:spcAft>
              <a:buClr>
                <a:schemeClr val="accent2"/>
              </a:buClr>
              <a:buSzPts val="1800"/>
              <a:buFont typeface="Noto Sans Symbols"/>
              <a:buNone/>
            </a:pPr>
            <a:endParaRPr sz="1600" i="1"/>
          </a:p>
          <a:p>
            <a:pPr marL="0" lvl="0" indent="0" algn="l" rtl="0">
              <a:lnSpc>
                <a:spcPct val="90000"/>
              </a:lnSpc>
              <a:spcBef>
                <a:spcPts val="1000"/>
              </a:spcBef>
              <a:spcAft>
                <a:spcPts val="0"/>
              </a:spcAft>
              <a:buClr>
                <a:schemeClr val="accent2"/>
              </a:buClr>
              <a:buSzPts val="1800"/>
              <a:buFont typeface="Noto Sans Symbols"/>
              <a:buNone/>
            </a:pPr>
            <a:r>
              <a:rPr lang="en-US"/>
              <a:t>Sampling Design:</a:t>
            </a:r>
            <a:endParaRPr/>
          </a:p>
          <a:p>
            <a:pPr marL="0" lvl="0" indent="0" algn="l" rtl="0">
              <a:lnSpc>
                <a:spcPct val="90000"/>
              </a:lnSpc>
              <a:spcBef>
                <a:spcPts val="1000"/>
              </a:spcBef>
              <a:spcAft>
                <a:spcPts val="0"/>
              </a:spcAft>
              <a:buClr>
                <a:schemeClr val="accent2"/>
              </a:buClr>
              <a:buSzPts val="1800"/>
              <a:buFont typeface="Noto Sans Symbols"/>
              <a:buNone/>
            </a:pPr>
            <a:endParaRPr/>
          </a:p>
          <a:p>
            <a:pPr marL="0" lvl="0" indent="0" algn="l" rtl="0">
              <a:lnSpc>
                <a:spcPct val="90000"/>
              </a:lnSpc>
              <a:spcBef>
                <a:spcPts val="1000"/>
              </a:spcBef>
              <a:spcAft>
                <a:spcPts val="0"/>
              </a:spcAft>
              <a:buClr>
                <a:schemeClr val="accent2"/>
              </a:buClr>
              <a:buSzPts val="1800"/>
              <a:buFont typeface="Noto Sans Symbols"/>
              <a:buNone/>
            </a:pPr>
            <a:endParaRPr/>
          </a:p>
          <a:p>
            <a:pPr marL="0" lvl="0" indent="0" algn="l" rtl="0">
              <a:lnSpc>
                <a:spcPct val="90000"/>
              </a:lnSpc>
              <a:spcBef>
                <a:spcPts val="1000"/>
              </a:spcBef>
              <a:spcAft>
                <a:spcPts val="0"/>
              </a:spcAft>
              <a:buClr>
                <a:schemeClr val="accent2"/>
              </a:buClr>
              <a:buSzPts val="1800"/>
              <a:buFont typeface="Noto Sans Symbols"/>
              <a:buNone/>
            </a:pPr>
            <a:endParaRPr/>
          </a:p>
          <a:p>
            <a:pPr marL="0" lvl="0" indent="0" algn="l" rtl="0">
              <a:lnSpc>
                <a:spcPct val="90000"/>
              </a:lnSpc>
              <a:spcBef>
                <a:spcPts val="1000"/>
              </a:spcBef>
              <a:spcAft>
                <a:spcPts val="0"/>
              </a:spcAft>
              <a:buClr>
                <a:schemeClr val="accent2"/>
              </a:buClr>
              <a:buSzPts val="1800"/>
              <a:buFont typeface="Noto Sans Symbols"/>
              <a:buNone/>
            </a:pPr>
            <a:r>
              <a:rPr lang="en-US"/>
              <a:t>Instruments:</a:t>
            </a:r>
            <a:endParaRPr/>
          </a:p>
          <a:p>
            <a:pPr marL="0" lvl="0" indent="0" algn="l" rtl="0">
              <a:lnSpc>
                <a:spcPct val="90000"/>
              </a:lnSpc>
              <a:spcBef>
                <a:spcPts val="1000"/>
              </a:spcBef>
              <a:spcAft>
                <a:spcPts val="0"/>
              </a:spcAft>
              <a:buClr>
                <a:schemeClr val="accent2"/>
              </a:buClr>
              <a:buSzPts val="1800"/>
              <a:buFont typeface="Noto Sans Symbols"/>
              <a:buNone/>
            </a:pPr>
            <a:endParaRPr/>
          </a:p>
          <a:p>
            <a:pPr marL="0" marR="0" lvl="0" indent="0" algn="l" rtl="0">
              <a:lnSpc>
                <a:spcPct val="90000"/>
              </a:lnSpc>
              <a:spcBef>
                <a:spcPts val="1000"/>
              </a:spcBef>
              <a:spcAft>
                <a:spcPts val="0"/>
              </a:spcAft>
              <a:buSzPts val="1800"/>
              <a:buFont typeface="Noto Sans Symbols"/>
              <a:buNone/>
            </a:pPr>
            <a:r>
              <a:rPr lang="en-US" i="1"/>
              <a:t>Semi-structured</a:t>
            </a:r>
            <a:endParaRPr i="1"/>
          </a:p>
          <a:p>
            <a:pPr marL="0" marR="0" lvl="0" indent="0" algn="l" rtl="0">
              <a:lnSpc>
                <a:spcPct val="90000"/>
              </a:lnSpc>
              <a:spcBef>
                <a:spcPts val="1000"/>
              </a:spcBef>
              <a:spcAft>
                <a:spcPts val="0"/>
              </a:spcAft>
              <a:buClr>
                <a:schemeClr val="accent2"/>
              </a:buClr>
              <a:buSzPts val="1800"/>
              <a:buFont typeface="Noto Sans Symbols"/>
              <a:buNone/>
            </a:pPr>
            <a:r>
              <a:rPr lang="en-US" i="1"/>
              <a:t>interview</a:t>
            </a:r>
            <a:endParaRPr i="1"/>
          </a:p>
        </p:txBody>
      </p:sp>
      <p:pic>
        <p:nvPicPr>
          <p:cNvPr id="215" name="Google Shape;215;p10"/>
          <p:cNvPicPr preferRelativeResize="0">
            <a:picLocks noGrp="1"/>
          </p:cNvPicPr>
          <p:nvPr>
            <p:ph type="pic" idx="2"/>
          </p:nvPr>
        </p:nvPicPr>
        <p:blipFill rotWithShape="1">
          <a:blip r:embed="rId3">
            <a:alphaModFix/>
          </a:blip>
          <a:srcRect l="30203" r="30199"/>
          <a:stretch/>
        </p:blipFill>
        <p:spPr>
          <a:xfrm>
            <a:off x="0" y="0"/>
            <a:ext cx="4287836" cy="6858001"/>
          </a:xfrm>
          <a:prstGeom prst="rect">
            <a:avLst/>
          </a:prstGeom>
          <a:noFill/>
          <a:ln>
            <a:noFill/>
          </a:ln>
        </p:spPr>
      </p:pic>
      <p:pic>
        <p:nvPicPr>
          <p:cNvPr id="216" name="Google Shape;216;p10"/>
          <p:cNvPicPr preferRelativeResize="0"/>
          <p:nvPr/>
        </p:nvPicPr>
        <p:blipFill rotWithShape="1">
          <a:blip r:embed="rId4">
            <a:alphaModFix/>
          </a:blip>
          <a:srcRect/>
          <a:stretch/>
        </p:blipFill>
        <p:spPr>
          <a:xfrm>
            <a:off x="7441250" y="3321550"/>
            <a:ext cx="566700" cy="566700"/>
          </a:xfrm>
          <a:prstGeom prst="rect">
            <a:avLst/>
          </a:prstGeom>
          <a:noFill/>
          <a:ln>
            <a:noFill/>
          </a:ln>
        </p:spPr>
      </p:pic>
      <p:sp>
        <p:nvSpPr>
          <p:cNvPr id="217" name="Google Shape;217;p10"/>
          <p:cNvSpPr txBox="1"/>
          <p:nvPr/>
        </p:nvSpPr>
        <p:spPr>
          <a:xfrm>
            <a:off x="7081250" y="3888250"/>
            <a:ext cx="1286700" cy="566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North America and Latam</a:t>
            </a:r>
            <a:endParaRPr sz="1400" b="0" i="0" u="none" strike="noStrike" cap="none">
              <a:solidFill>
                <a:schemeClr val="dk1"/>
              </a:solidFill>
              <a:latin typeface="Calibri"/>
              <a:ea typeface="Calibri"/>
              <a:cs typeface="Calibri"/>
              <a:sym typeface="Calibri"/>
            </a:endParaRPr>
          </a:p>
        </p:txBody>
      </p:sp>
      <p:pic>
        <p:nvPicPr>
          <p:cNvPr id="218" name="Google Shape;218;p10"/>
          <p:cNvPicPr preferRelativeResize="0"/>
          <p:nvPr/>
        </p:nvPicPr>
        <p:blipFill rotWithShape="1">
          <a:blip r:embed="rId5">
            <a:alphaModFix/>
          </a:blip>
          <a:srcRect/>
          <a:stretch/>
        </p:blipFill>
        <p:spPr>
          <a:xfrm>
            <a:off x="8887948" y="3321550"/>
            <a:ext cx="566700" cy="566700"/>
          </a:xfrm>
          <a:prstGeom prst="rect">
            <a:avLst/>
          </a:prstGeom>
          <a:noFill/>
          <a:ln>
            <a:noFill/>
          </a:ln>
        </p:spPr>
      </p:pic>
      <p:sp>
        <p:nvSpPr>
          <p:cNvPr id="219" name="Google Shape;219;p10"/>
          <p:cNvSpPr txBox="1"/>
          <p:nvPr/>
        </p:nvSpPr>
        <p:spPr>
          <a:xfrm>
            <a:off x="8561000" y="3888250"/>
            <a:ext cx="1286700" cy="566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Long Haul Operations</a:t>
            </a:r>
            <a:endParaRPr sz="1400" b="0" i="0" u="none" strike="noStrike" cap="none">
              <a:solidFill>
                <a:schemeClr val="dk1"/>
              </a:solidFill>
              <a:latin typeface="Calibri"/>
              <a:ea typeface="Calibri"/>
              <a:cs typeface="Calibri"/>
              <a:sym typeface="Calibri"/>
            </a:endParaRPr>
          </a:p>
        </p:txBody>
      </p:sp>
      <p:pic>
        <p:nvPicPr>
          <p:cNvPr id="220" name="Google Shape;220;p10"/>
          <p:cNvPicPr preferRelativeResize="0"/>
          <p:nvPr/>
        </p:nvPicPr>
        <p:blipFill rotWithShape="1">
          <a:blip r:embed="rId6">
            <a:alphaModFix/>
          </a:blip>
          <a:srcRect/>
          <a:stretch/>
        </p:blipFill>
        <p:spPr>
          <a:xfrm>
            <a:off x="10334650" y="3321548"/>
            <a:ext cx="566700" cy="566700"/>
          </a:xfrm>
          <a:prstGeom prst="rect">
            <a:avLst/>
          </a:prstGeom>
          <a:noFill/>
          <a:ln>
            <a:noFill/>
          </a:ln>
        </p:spPr>
      </p:pic>
      <p:sp>
        <p:nvSpPr>
          <p:cNvPr id="221" name="Google Shape;221;p10"/>
          <p:cNvSpPr txBox="1"/>
          <p:nvPr/>
        </p:nvSpPr>
        <p:spPr>
          <a:xfrm>
            <a:off x="9974650" y="3888250"/>
            <a:ext cx="1286700" cy="863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Truck Drivers and Industry Experts</a:t>
            </a:r>
            <a:endParaRPr sz="1400" b="0" i="0" u="none" strike="noStrike" cap="none">
              <a:solidFill>
                <a:schemeClr val="dk1"/>
              </a:solidFill>
              <a:latin typeface="Calibri"/>
              <a:ea typeface="Calibri"/>
              <a:cs typeface="Calibri"/>
              <a:sym typeface="Calibri"/>
            </a:endParaRPr>
          </a:p>
        </p:txBody>
      </p:sp>
      <p:pic>
        <p:nvPicPr>
          <p:cNvPr id="222" name="Google Shape;222;p10"/>
          <p:cNvPicPr preferRelativeResize="0"/>
          <p:nvPr/>
        </p:nvPicPr>
        <p:blipFill rotWithShape="1">
          <a:blip r:embed="rId7">
            <a:alphaModFix/>
          </a:blip>
          <a:srcRect/>
          <a:stretch/>
        </p:blipFill>
        <p:spPr>
          <a:xfrm>
            <a:off x="7441250" y="4879675"/>
            <a:ext cx="566700" cy="566700"/>
          </a:xfrm>
          <a:prstGeom prst="rect">
            <a:avLst/>
          </a:prstGeom>
          <a:noFill/>
          <a:ln>
            <a:noFill/>
          </a:ln>
        </p:spPr>
      </p:pic>
      <p:sp>
        <p:nvSpPr>
          <p:cNvPr id="223" name="Google Shape;223;p10"/>
          <p:cNvSpPr txBox="1"/>
          <p:nvPr/>
        </p:nvSpPr>
        <p:spPr>
          <a:xfrm>
            <a:off x="7081250" y="5399150"/>
            <a:ext cx="1286700" cy="566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Onboard Cameras</a:t>
            </a:r>
            <a:endParaRPr sz="1400" b="0" i="0" u="none" strike="noStrike" cap="none">
              <a:solidFill>
                <a:schemeClr val="dk1"/>
              </a:solidFill>
              <a:latin typeface="Calibri"/>
              <a:ea typeface="Calibri"/>
              <a:cs typeface="Calibri"/>
              <a:sym typeface="Calibri"/>
            </a:endParaRPr>
          </a:p>
        </p:txBody>
      </p:sp>
      <p:pic>
        <p:nvPicPr>
          <p:cNvPr id="224" name="Google Shape;224;p10"/>
          <p:cNvPicPr preferRelativeResize="0"/>
          <p:nvPr/>
        </p:nvPicPr>
        <p:blipFill rotWithShape="1">
          <a:blip r:embed="rId8">
            <a:alphaModFix/>
          </a:blip>
          <a:srcRect/>
          <a:stretch/>
        </p:blipFill>
        <p:spPr>
          <a:xfrm>
            <a:off x="8921000" y="4879675"/>
            <a:ext cx="566700" cy="566700"/>
          </a:xfrm>
          <a:prstGeom prst="rect">
            <a:avLst/>
          </a:prstGeom>
          <a:noFill/>
          <a:ln>
            <a:noFill/>
          </a:ln>
        </p:spPr>
      </p:pic>
      <p:sp>
        <p:nvSpPr>
          <p:cNvPr id="225" name="Google Shape;225;p10"/>
          <p:cNvSpPr txBox="1"/>
          <p:nvPr/>
        </p:nvSpPr>
        <p:spPr>
          <a:xfrm>
            <a:off x="8561000" y="5504325"/>
            <a:ext cx="1286700" cy="566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Smartphone</a:t>
            </a:r>
            <a:endParaRPr sz="1400" b="0" i="0" u="none" strike="noStrike" cap="none">
              <a:solidFill>
                <a:schemeClr val="dk1"/>
              </a:solidFill>
              <a:latin typeface="Calibri"/>
              <a:ea typeface="Calibri"/>
              <a:cs typeface="Calibri"/>
              <a:sym typeface="Calibri"/>
            </a:endParaRPr>
          </a:p>
        </p:txBody>
      </p:sp>
      <p:pic>
        <p:nvPicPr>
          <p:cNvPr id="226" name="Google Shape;226;p10"/>
          <p:cNvPicPr preferRelativeResize="0"/>
          <p:nvPr/>
        </p:nvPicPr>
        <p:blipFill rotWithShape="1">
          <a:blip r:embed="rId9">
            <a:alphaModFix/>
          </a:blip>
          <a:srcRect/>
          <a:stretch/>
        </p:blipFill>
        <p:spPr>
          <a:xfrm>
            <a:off x="10576175" y="4879675"/>
            <a:ext cx="566700" cy="566700"/>
          </a:xfrm>
          <a:prstGeom prst="rect">
            <a:avLst/>
          </a:prstGeom>
          <a:noFill/>
          <a:ln>
            <a:noFill/>
          </a:ln>
        </p:spPr>
      </p:pic>
      <p:sp>
        <p:nvSpPr>
          <p:cNvPr id="227" name="Google Shape;227;p10"/>
          <p:cNvSpPr txBox="1"/>
          <p:nvPr/>
        </p:nvSpPr>
        <p:spPr>
          <a:xfrm>
            <a:off x="9620075" y="5446375"/>
            <a:ext cx="2478900" cy="1058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Mobile App</a:t>
            </a:r>
            <a:endParaRPr sz="14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Machine Learning</a:t>
            </a:r>
            <a:endParaRPr sz="14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(Convolution Neural Network)</a:t>
            </a:r>
            <a:endParaRPr sz="1400" b="0" i="0" u="none" strike="noStrike" cap="none">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g2f116e45874_0_65"/>
          <p:cNvPicPr preferRelativeResize="0">
            <a:picLocks noGrp="1"/>
          </p:cNvPicPr>
          <p:nvPr>
            <p:ph type="pic" idx="2"/>
          </p:nvPr>
        </p:nvPicPr>
        <p:blipFill rotWithShape="1">
          <a:blip r:embed="rId3">
            <a:alphaModFix/>
          </a:blip>
          <a:srcRect l="27481" r="27481"/>
          <a:stretch/>
        </p:blipFill>
        <p:spPr>
          <a:xfrm>
            <a:off x="7500938" y="-22225"/>
            <a:ext cx="4714798" cy="6880200"/>
          </a:xfrm>
          <a:prstGeom prst="rect">
            <a:avLst/>
          </a:prstGeom>
        </p:spPr>
      </p:pic>
      <p:sp>
        <p:nvSpPr>
          <p:cNvPr id="234" name="Google Shape;234;g2f116e45874_0_65"/>
          <p:cNvSpPr txBox="1">
            <a:spLocks noGrp="1"/>
          </p:cNvSpPr>
          <p:nvPr>
            <p:ph type="title"/>
          </p:nvPr>
        </p:nvSpPr>
        <p:spPr>
          <a:xfrm>
            <a:off x="0" y="-22225"/>
            <a:ext cx="7163700" cy="1710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Calibri"/>
              <a:buNone/>
            </a:pPr>
            <a:r>
              <a:rPr lang="en-US"/>
              <a:t>RESEARCH METHODOLOGY</a:t>
            </a:r>
            <a:endParaRPr/>
          </a:p>
          <a:p>
            <a:pPr marL="0" lvl="0" indent="0" algn="l" rtl="0">
              <a:lnSpc>
                <a:spcPct val="90000"/>
              </a:lnSpc>
              <a:spcBef>
                <a:spcPts val="1200"/>
              </a:spcBef>
              <a:spcAft>
                <a:spcPts val="1200"/>
              </a:spcAft>
              <a:buClr>
                <a:schemeClr val="accent2"/>
              </a:buClr>
              <a:buSzPts val="1800"/>
              <a:buFont typeface="Noto Sans Symbols"/>
              <a:buNone/>
            </a:pPr>
            <a:r>
              <a:rPr lang="en-US" sz="2200"/>
              <a:t>Qualitative Data Analysis</a:t>
            </a:r>
            <a:endParaRPr sz="3600"/>
          </a:p>
        </p:txBody>
      </p:sp>
      <p:sp>
        <p:nvSpPr>
          <p:cNvPr id="235" name="Google Shape;235;g2f116e45874_0_65"/>
          <p:cNvSpPr txBox="1">
            <a:spLocks noGrp="1"/>
          </p:cNvSpPr>
          <p:nvPr>
            <p:ph type="body" idx="1"/>
          </p:nvPr>
        </p:nvSpPr>
        <p:spPr>
          <a:xfrm>
            <a:off x="206100" y="1526725"/>
            <a:ext cx="7163700" cy="975900"/>
          </a:xfrm>
          <a:prstGeom prst="rect">
            <a:avLst/>
          </a:prstGeom>
          <a:noFill/>
          <a:ln>
            <a:noFill/>
          </a:ln>
        </p:spPr>
        <p:txBody>
          <a:bodyPr spcFirstLastPara="1" wrap="square" lIns="91425" tIns="45700" rIns="91425" bIns="45700" anchor="t" anchorCtr="0">
            <a:normAutofit/>
          </a:bodyPr>
          <a:lstStyle/>
          <a:p>
            <a:pPr marL="0" lvl="0" indent="0" algn="l" rtl="0">
              <a:spcBef>
                <a:spcPts val="1000"/>
              </a:spcBef>
              <a:spcAft>
                <a:spcPts val="0"/>
              </a:spcAft>
              <a:buClr>
                <a:schemeClr val="accent2"/>
              </a:buClr>
              <a:buSzPts val="1800"/>
              <a:buFont typeface="Noto Sans Symbols"/>
              <a:buNone/>
            </a:pPr>
            <a:r>
              <a:rPr lang="en-US">
                <a:latin typeface="Times New Roman"/>
                <a:ea typeface="Times New Roman"/>
                <a:cs typeface="Times New Roman"/>
                <a:sym typeface="Times New Roman"/>
              </a:rPr>
              <a:t>Thematic analysis employed to detect patterns and themes from </a:t>
            </a:r>
            <a:r>
              <a:rPr lang="en-US" b="1">
                <a:latin typeface="Times New Roman"/>
                <a:ea typeface="Times New Roman"/>
                <a:cs typeface="Times New Roman"/>
                <a:sym typeface="Times New Roman"/>
              </a:rPr>
              <a:t>interview responses</a:t>
            </a:r>
            <a:r>
              <a:rPr lang="en-US">
                <a:latin typeface="Times New Roman"/>
                <a:ea typeface="Times New Roman"/>
                <a:cs typeface="Times New Roman"/>
                <a:sym typeface="Times New Roman"/>
              </a:rPr>
              <a:t> provided by industry experts, thereby obtaining contextual insights.</a:t>
            </a:r>
            <a:endParaRPr b="1" i="1"/>
          </a:p>
        </p:txBody>
      </p:sp>
      <p:sp>
        <p:nvSpPr>
          <p:cNvPr id="236" name="Google Shape;236;g2f116e45874_0_65"/>
          <p:cNvSpPr/>
          <p:nvPr/>
        </p:nvSpPr>
        <p:spPr>
          <a:xfrm>
            <a:off x="1356225" y="4376875"/>
            <a:ext cx="2268300" cy="17724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37" name="Google Shape;237;g2f116e45874_0_65"/>
          <p:cNvPicPr preferRelativeResize="0"/>
          <p:nvPr/>
        </p:nvPicPr>
        <p:blipFill>
          <a:blip r:embed="rId4">
            <a:alphaModFix/>
          </a:blip>
          <a:stretch>
            <a:fillRect/>
          </a:stretch>
        </p:blipFill>
        <p:spPr>
          <a:xfrm>
            <a:off x="2125880" y="4439391"/>
            <a:ext cx="268544" cy="296252"/>
          </a:xfrm>
          <a:prstGeom prst="rect">
            <a:avLst/>
          </a:prstGeom>
          <a:noFill/>
          <a:ln>
            <a:noFill/>
          </a:ln>
        </p:spPr>
      </p:pic>
      <p:pic>
        <p:nvPicPr>
          <p:cNvPr id="238" name="Google Shape;238;g2f116e45874_0_65"/>
          <p:cNvPicPr preferRelativeResize="0"/>
          <p:nvPr/>
        </p:nvPicPr>
        <p:blipFill>
          <a:blip r:embed="rId5">
            <a:alphaModFix/>
          </a:blip>
          <a:stretch>
            <a:fillRect/>
          </a:stretch>
        </p:blipFill>
        <p:spPr>
          <a:xfrm>
            <a:off x="2394423" y="4332838"/>
            <a:ext cx="416952" cy="459974"/>
          </a:xfrm>
          <a:prstGeom prst="rect">
            <a:avLst/>
          </a:prstGeom>
          <a:noFill/>
          <a:ln>
            <a:noFill/>
          </a:ln>
        </p:spPr>
      </p:pic>
      <p:sp>
        <p:nvSpPr>
          <p:cNvPr id="239" name="Google Shape;239;g2f116e45874_0_65"/>
          <p:cNvSpPr txBox="1"/>
          <p:nvPr/>
        </p:nvSpPr>
        <p:spPr>
          <a:xfrm>
            <a:off x="1400025" y="4745750"/>
            <a:ext cx="2315700" cy="134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US" sz="1300">
                <a:solidFill>
                  <a:schemeClr val="dk1"/>
                </a:solidFill>
                <a:latin typeface="Calibri"/>
                <a:ea typeface="Calibri"/>
                <a:cs typeface="Calibri"/>
                <a:sym typeface="Calibri"/>
              </a:rPr>
              <a:t>01 Transportation Specialist</a:t>
            </a:r>
            <a:endParaRPr sz="13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300">
                <a:solidFill>
                  <a:schemeClr val="dk1"/>
                </a:solidFill>
                <a:latin typeface="Calibri"/>
                <a:ea typeface="Calibri"/>
                <a:cs typeface="Calibri"/>
                <a:sym typeface="Calibri"/>
              </a:rPr>
              <a:t>Shipper (Downstream Oil)</a:t>
            </a:r>
            <a:endParaRPr sz="1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r>
              <a:rPr lang="en-US" sz="1300">
                <a:solidFill>
                  <a:schemeClr val="dk1"/>
                </a:solidFill>
                <a:latin typeface="Calibri"/>
                <a:ea typeface="Calibri"/>
                <a:cs typeface="Calibri"/>
                <a:sym typeface="Calibri"/>
              </a:rPr>
              <a:t>40 trucking companies (approx)</a:t>
            </a:r>
            <a:endParaRPr sz="1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r>
              <a:rPr lang="en-US" sz="1300">
                <a:solidFill>
                  <a:schemeClr val="dk1"/>
                </a:solidFill>
                <a:latin typeface="Calibri"/>
                <a:ea typeface="Calibri"/>
                <a:cs typeface="Calibri"/>
                <a:sym typeface="Calibri"/>
              </a:rPr>
              <a:t>up to 5.000 trucks</a:t>
            </a:r>
            <a:endParaRPr sz="1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r>
              <a:rPr lang="en-US" sz="1300">
                <a:solidFill>
                  <a:schemeClr val="dk1"/>
                </a:solidFill>
                <a:latin typeface="Calibri"/>
                <a:ea typeface="Calibri"/>
                <a:cs typeface="Calibri"/>
                <a:sym typeface="Calibri"/>
              </a:rPr>
              <a:t>Brazil</a:t>
            </a:r>
            <a:endParaRPr sz="1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r>
              <a:rPr lang="en-US" sz="1300">
                <a:solidFill>
                  <a:schemeClr val="dk1"/>
                </a:solidFill>
                <a:latin typeface="Calibri"/>
                <a:ea typeface="Calibri"/>
                <a:cs typeface="Calibri"/>
                <a:sym typeface="Calibri"/>
              </a:rPr>
              <a:t>AI Experience</a:t>
            </a:r>
            <a:endParaRPr sz="1300">
              <a:solidFill>
                <a:schemeClr val="dk1"/>
              </a:solidFill>
              <a:latin typeface="Calibri"/>
              <a:ea typeface="Calibri"/>
              <a:cs typeface="Calibri"/>
              <a:sym typeface="Calibri"/>
            </a:endParaRPr>
          </a:p>
        </p:txBody>
      </p:sp>
      <p:sp>
        <p:nvSpPr>
          <p:cNvPr id="240" name="Google Shape;240;g2f116e45874_0_65"/>
          <p:cNvSpPr/>
          <p:nvPr/>
        </p:nvSpPr>
        <p:spPr>
          <a:xfrm>
            <a:off x="3764550" y="4376875"/>
            <a:ext cx="2268300" cy="17724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41" name="Google Shape;241;g2f116e45874_0_65"/>
          <p:cNvPicPr preferRelativeResize="0"/>
          <p:nvPr/>
        </p:nvPicPr>
        <p:blipFill>
          <a:blip r:embed="rId4">
            <a:alphaModFix/>
          </a:blip>
          <a:stretch>
            <a:fillRect/>
          </a:stretch>
        </p:blipFill>
        <p:spPr>
          <a:xfrm>
            <a:off x="4534205" y="4439391"/>
            <a:ext cx="268543" cy="296252"/>
          </a:xfrm>
          <a:prstGeom prst="rect">
            <a:avLst/>
          </a:prstGeom>
          <a:noFill/>
          <a:ln>
            <a:noFill/>
          </a:ln>
        </p:spPr>
      </p:pic>
      <p:sp>
        <p:nvSpPr>
          <p:cNvPr id="242" name="Google Shape;242;g2f116e45874_0_65"/>
          <p:cNvSpPr txBox="1"/>
          <p:nvPr/>
        </p:nvSpPr>
        <p:spPr>
          <a:xfrm>
            <a:off x="3808350" y="4745750"/>
            <a:ext cx="2137200" cy="113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400"/>
              <a:buFont typeface="Arial"/>
              <a:buNone/>
            </a:pPr>
            <a:r>
              <a:rPr lang="en-US" sz="1300">
                <a:solidFill>
                  <a:schemeClr val="dk1"/>
                </a:solidFill>
                <a:latin typeface="Calibri"/>
                <a:ea typeface="Calibri"/>
                <a:cs typeface="Calibri"/>
                <a:sym typeface="Calibri"/>
              </a:rPr>
              <a:t>01 Tech Consultant</a:t>
            </a:r>
            <a:endParaRPr sz="13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Arial"/>
              <a:buNone/>
            </a:pPr>
            <a:r>
              <a:rPr lang="en-US" sz="1300">
                <a:solidFill>
                  <a:schemeClr val="dk1"/>
                </a:solidFill>
                <a:latin typeface="Calibri"/>
                <a:ea typeface="Calibri"/>
                <a:cs typeface="Calibri"/>
                <a:sym typeface="Calibri"/>
              </a:rPr>
              <a:t>Fleet M. Solution Provider</a:t>
            </a:r>
            <a:endParaRPr sz="13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Arial"/>
              <a:buNone/>
            </a:pPr>
            <a:r>
              <a:rPr lang="en-US" sz="1300">
                <a:solidFill>
                  <a:schemeClr val="dk1"/>
                </a:solidFill>
                <a:latin typeface="Calibri"/>
                <a:ea typeface="Calibri"/>
                <a:cs typeface="Calibri"/>
                <a:sym typeface="Calibri"/>
              </a:rPr>
              <a:t>Trucking, Shipper, Insurance</a:t>
            </a:r>
            <a:endParaRPr sz="1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r>
              <a:rPr lang="en-US" sz="1300">
                <a:solidFill>
                  <a:schemeClr val="dk1"/>
                </a:solidFill>
                <a:latin typeface="Calibri"/>
                <a:ea typeface="Calibri"/>
                <a:cs typeface="Calibri"/>
                <a:sym typeface="Calibri"/>
              </a:rPr>
              <a:t>Brazil and Mexico</a:t>
            </a:r>
            <a:endParaRPr sz="1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r>
              <a:rPr lang="en-US" sz="1300">
                <a:solidFill>
                  <a:schemeClr val="dk1"/>
                </a:solidFill>
                <a:latin typeface="Calibri"/>
                <a:ea typeface="Calibri"/>
                <a:cs typeface="Calibri"/>
                <a:sym typeface="Calibri"/>
              </a:rPr>
              <a:t>AI experience</a:t>
            </a:r>
            <a:endParaRPr sz="1300">
              <a:solidFill>
                <a:schemeClr val="dk1"/>
              </a:solidFill>
              <a:latin typeface="Calibri"/>
              <a:ea typeface="Calibri"/>
              <a:cs typeface="Calibri"/>
              <a:sym typeface="Calibri"/>
            </a:endParaRPr>
          </a:p>
        </p:txBody>
      </p:sp>
      <p:pic>
        <p:nvPicPr>
          <p:cNvPr id="243" name="Google Shape;243;g2f116e45874_0_65"/>
          <p:cNvPicPr preferRelativeResize="0"/>
          <p:nvPr/>
        </p:nvPicPr>
        <p:blipFill>
          <a:blip r:embed="rId6">
            <a:alphaModFix/>
          </a:blip>
          <a:stretch>
            <a:fillRect/>
          </a:stretch>
        </p:blipFill>
        <p:spPr>
          <a:xfrm>
            <a:off x="4857450" y="4357550"/>
            <a:ext cx="459950" cy="459950"/>
          </a:xfrm>
          <a:prstGeom prst="rect">
            <a:avLst/>
          </a:prstGeom>
          <a:noFill/>
          <a:ln>
            <a:noFill/>
          </a:ln>
        </p:spPr>
      </p:pic>
      <p:sp>
        <p:nvSpPr>
          <p:cNvPr id="244" name="Google Shape;244;g2f116e45874_0_65"/>
          <p:cNvSpPr/>
          <p:nvPr/>
        </p:nvSpPr>
        <p:spPr>
          <a:xfrm>
            <a:off x="1356225" y="2344650"/>
            <a:ext cx="2268300" cy="1907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45" name="Google Shape;245;g2f116e45874_0_65"/>
          <p:cNvPicPr preferRelativeResize="0"/>
          <p:nvPr/>
        </p:nvPicPr>
        <p:blipFill>
          <a:blip r:embed="rId4">
            <a:alphaModFix/>
          </a:blip>
          <a:stretch>
            <a:fillRect/>
          </a:stretch>
        </p:blipFill>
        <p:spPr>
          <a:xfrm>
            <a:off x="2125880" y="2407166"/>
            <a:ext cx="268544" cy="296252"/>
          </a:xfrm>
          <a:prstGeom prst="rect">
            <a:avLst/>
          </a:prstGeom>
          <a:noFill/>
          <a:ln>
            <a:noFill/>
          </a:ln>
        </p:spPr>
      </p:pic>
      <p:sp>
        <p:nvSpPr>
          <p:cNvPr id="246" name="Google Shape;246;g2f116e45874_0_65"/>
          <p:cNvSpPr txBox="1"/>
          <p:nvPr/>
        </p:nvSpPr>
        <p:spPr>
          <a:xfrm>
            <a:off x="1400025" y="2713525"/>
            <a:ext cx="2268300" cy="134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US" sz="1300">
                <a:solidFill>
                  <a:schemeClr val="dk1"/>
                </a:solidFill>
                <a:latin typeface="Calibri"/>
                <a:ea typeface="Calibri"/>
                <a:cs typeface="Calibri"/>
                <a:sym typeface="Calibri"/>
              </a:rPr>
              <a:t>03 Trucking Ind.  Employees</a:t>
            </a:r>
            <a:endParaRPr sz="13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300">
                <a:solidFill>
                  <a:schemeClr val="dk1"/>
                </a:solidFill>
                <a:latin typeface="Calibri"/>
                <a:ea typeface="Calibri"/>
                <a:cs typeface="Calibri"/>
                <a:sym typeface="Calibri"/>
              </a:rPr>
              <a:t>Trucking companies</a:t>
            </a:r>
            <a:endParaRPr sz="13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300">
                <a:solidFill>
                  <a:schemeClr val="dk1"/>
                </a:solidFill>
                <a:latin typeface="Calibri"/>
                <a:ea typeface="Calibri"/>
                <a:cs typeface="Calibri"/>
                <a:sym typeface="Calibri"/>
              </a:rPr>
              <a:t>Fuel, Refrigerated and others </a:t>
            </a:r>
            <a:endParaRPr sz="1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r>
              <a:rPr lang="en-US" sz="1300">
                <a:solidFill>
                  <a:schemeClr val="dk1"/>
                </a:solidFill>
                <a:latin typeface="Calibri"/>
                <a:ea typeface="Calibri"/>
                <a:cs typeface="Calibri"/>
                <a:sym typeface="Calibri"/>
              </a:rPr>
              <a:t>700 trucks (approx)</a:t>
            </a:r>
            <a:endParaRPr sz="1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r>
              <a:rPr lang="en-US" sz="1300">
                <a:solidFill>
                  <a:schemeClr val="dk1"/>
                </a:solidFill>
                <a:latin typeface="Calibri"/>
                <a:ea typeface="Calibri"/>
                <a:cs typeface="Calibri"/>
                <a:sym typeface="Calibri"/>
              </a:rPr>
              <a:t>Latam and Canada</a:t>
            </a:r>
            <a:endParaRPr sz="1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r>
              <a:rPr lang="en-US" sz="1300">
                <a:solidFill>
                  <a:schemeClr val="dk1"/>
                </a:solidFill>
                <a:latin typeface="Calibri"/>
                <a:ea typeface="Calibri"/>
                <a:cs typeface="Calibri"/>
                <a:sym typeface="Calibri"/>
              </a:rPr>
              <a:t>AI Experience</a:t>
            </a:r>
            <a:endParaRPr sz="1300">
              <a:solidFill>
                <a:schemeClr val="dk1"/>
              </a:solidFill>
              <a:latin typeface="Calibri"/>
              <a:ea typeface="Calibri"/>
              <a:cs typeface="Calibri"/>
              <a:sym typeface="Calibri"/>
            </a:endParaRPr>
          </a:p>
        </p:txBody>
      </p:sp>
      <p:sp>
        <p:nvSpPr>
          <p:cNvPr id="247" name="Google Shape;247;g2f116e45874_0_65"/>
          <p:cNvSpPr/>
          <p:nvPr/>
        </p:nvSpPr>
        <p:spPr>
          <a:xfrm>
            <a:off x="3764550" y="2344650"/>
            <a:ext cx="2268300" cy="1907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48" name="Google Shape;248;g2f116e45874_0_65"/>
          <p:cNvPicPr preferRelativeResize="0"/>
          <p:nvPr/>
        </p:nvPicPr>
        <p:blipFill>
          <a:blip r:embed="rId4">
            <a:alphaModFix/>
          </a:blip>
          <a:stretch>
            <a:fillRect/>
          </a:stretch>
        </p:blipFill>
        <p:spPr>
          <a:xfrm>
            <a:off x="4534205" y="2407166"/>
            <a:ext cx="268543" cy="296252"/>
          </a:xfrm>
          <a:prstGeom prst="rect">
            <a:avLst/>
          </a:prstGeom>
          <a:noFill/>
          <a:ln>
            <a:noFill/>
          </a:ln>
        </p:spPr>
      </p:pic>
      <p:pic>
        <p:nvPicPr>
          <p:cNvPr id="249" name="Google Shape;249;g2f116e45874_0_65"/>
          <p:cNvPicPr preferRelativeResize="0"/>
          <p:nvPr/>
        </p:nvPicPr>
        <p:blipFill>
          <a:blip r:embed="rId5">
            <a:alphaModFix/>
          </a:blip>
          <a:stretch>
            <a:fillRect/>
          </a:stretch>
        </p:blipFill>
        <p:spPr>
          <a:xfrm>
            <a:off x="4802748" y="2300613"/>
            <a:ext cx="416952" cy="459974"/>
          </a:xfrm>
          <a:prstGeom prst="rect">
            <a:avLst/>
          </a:prstGeom>
          <a:noFill/>
          <a:ln>
            <a:noFill/>
          </a:ln>
        </p:spPr>
      </p:pic>
      <p:sp>
        <p:nvSpPr>
          <p:cNvPr id="250" name="Google Shape;250;g2f116e45874_0_65"/>
          <p:cNvSpPr txBox="1"/>
          <p:nvPr/>
        </p:nvSpPr>
        <p:spPr>
          <a:xfrm>
            <a:off x="3808350" y="2713525"/>
            <a:ext cx="2137200" cy="146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US" sz="1300">
                <a:solidFill>
                  <a:schemeClr val="dk1"/>
                </a:solidFill>
                <a:latin typeface="Calibri"/>
                <a:ea typeface="Calibri"/>
                <a:cs typeface="Calibri"/>
                <a:sym typeface="Calibri"/>
              </a:rPr>
              <a:t>02 Truck Drivers</a:t>
            </a:r>
            <a:endParaRPr sz="13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300">
                <a:solidFill>
                  <a:schemeClr val="dk1"/>
                </a:solidFill>
                <a:latin typeface="Calibri"/>
                <a:ea typeface="Calibri"/>
                <a:cs typeface="Calibri"/>
                <a:sym typeface="Calibri"/>
              </a:rPr>
              <a:t>Employees</a:t>
            </a:r>
            <a:endParaRPr sz="1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r>
              <a:rPr lang="en-US" sz="1300">
                <a:solidFill>
                  <a:schemeClr val="dk1"/>
                </a:solidFill>
                <a:latin typeface="Calibri"/>
                <a:ea typeface="Calibri"/>
                <a:cs typeface="Calibri"/>
                <a:sym typeface="Calibri"/>
              </a:rPr>
              <a:t>Long Haul Operations</a:t>
            </a:r>
            <a:endParaRPr sz="1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r>
              <a:rPr lang="en-US" sz="1300">
                <a:solidFill>
                  <a:schemeClr val="dk1"/>
                </a:solidFill>
                <a:latin typeface="Calibri"/>
                <a:ea typeface="Calibri"/>
                <a:cs typeface="Calibri"/>
                <a:sym typeface="Calibri"/>
              </a:rPr>
              <a:t>Canada, USA, Brazil and Australia</a:t>
            </a:r>
            <a:endParaRPr sz="1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r>
              <a:rPr lang="en-US" sz="1300">
                <a:solidFill>
                  <a:schemeClr val="dk1"/>
                </a:solidFill>
                <a:latin typeface="Calibri"/>
                <a:ea typeface="Calibri"/>
                <a:cs typeface="Calibri"/>
                <a:sym typeface="Calibri"/>
              </a:rPr>
              <a:t>20+ years driving experience</a:t>
            </a:r>
            <a:endParaRPr sz="1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r>
              <a:rPr lang="en-US" sz="1300">
                <a:solidFill>
                  <a:schemeClr val="dk1"/>
                </a:solidFill>
                <a:latin typeface="Calibri"/>
                <a:ea typeface="Calibri"/>
                <a:cs typeface="Calibri"/>
                <a:sym typeface="Calibri"/>
              </a:rPr>
              <a:t>No AI experience</a:t>
            </a:r>
            <a:endParaRPr sz="1300">
              <a:solidFill>
                <a:schemeClr val="dk1"/>
              </a:solidFill>
              <a:latin typeface="Calibri"/>
              <a:ea typeface="Calibri"/>
              <a:cs typeface="Calibri"/>
              <a:sym typeface="Calibri"/>
            </a:endParaRPr>
          </a:p>
        </p:txBody>
      </p:sp>
      <p:pic>
        <p:nvPicPr>
          <p:cNvPr id="251" name="Google Shape;251;g2f116e45874_0_65" descr="Truck with solid fill"/>
          <p:cNvPicPr preferRelativeResize="0"/>
          <p:nvPr/>
        </p:nvPicPr>
        <p:blipFill rotWithShape="1">
          <a:blip r:embed="rId7">
            <a:alphaModFix/>
          </a:blip>
          <a:srcRect/>
          <a:stretch/>
        </p:blipFill>
        <p:spPr>
          <a:xfrm>
            <a:off x="2394424" y="2325326"/>
            <a:ext cx="459950" cy="459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2f12402fb87_2_0"/>
          <p:cNvSpPr txBox="1">
            <a:spLocks noGrp="1"/>
          </p:cNvSpPr>
          <p:nvPr>
            <p:ph type="title"/>
          </p:nvPr>
        </p:nvSpPr>
        <p:spPr>
          <a:xfrm>
            <a:off x="838201" y="448056"/>
            <a:ext cx="6172200" cy="15819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258" name="Google Shape;258;g2f12402fb87_2_0"/>
          <p:cNvSpPr txBox="1">
            <a:spLocks noGrp="1"/>
          </p:cNvSpPr>
          <p:nvPr>
            <p:ph type="body" idx="1"/>
          </p:nvPr>
        </p:nvSpPr>
        <p:spPr>
          <a:xfrm>
            <a:off x="838200" y="2257063"/>
            <a:ext cx="4893900" cy="39048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259" name="Google Shape;259;g2f12402fb87_2_0"/>
          <p:cNvSpPr>
            <a:spLocks noGrp="1"/>
          </p:cNvSpPr>
          <p:nvPr>
            <p:ph type="pic" idx="2"/>
          </p:nvPr>
        </p:nvSpPr>
        <p:spPr>
          <a:xfrm>
            <a:off x="7500938" y="-22225"/>
            <a:ext cx="4714800" cy="6880200"/>
          </a:xfrm>
          <a:prstGeom prst="rect">
            <a:avLst/>
          </a:prstGeom>
        </p:spPr>
        <p:txBody>
          <a:bodyPr/>
          <a:lstStyle/>
          <a:p>
            <a:endParaRPr lang="en-US"/>
          </a:p>
        </p:txBody>
      </p:sp>
      <p:pic>
        <p:nvPicPr>
          <p:cNvPr id="260" name="Google Shape;260;g2f12402fb87_2_0"/>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g2f12402fb87_2_8"/>
          <p:cNvSpPr txBox="1">
            <a:spLocks noGrp="1"/>
          </p:cNvSpPr>
          <p:nvPr>
            <p:ph type="title"/>
          </p:nvPr>
        </p:nvSpPr>
        <p:spPr>
          <a:xfrm>
            <a:off x="838201" y="448056"/>
            <a:ext cx="6172200" cy="15819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267" name="Google Shape;267;g2f12402fb87_2_8"/>
          <p:cNvSpPr txBox="1">
            <a:spLocks noGrp="1"/>
          </p:cNvSpPr>
          <p:nvPr>
            <p:ph type="body" idx="1"/>
          </p:nvPr>
        </p:nvSpPr>
        <p:spPr>
          <a:xfrm>
            <a:off x="838200" y="2257063"/>
            <a:ext cx="4893900" cy="39048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268" name="Google Shape;268;g2f12402fb87_2_8"/>
          <p:cNvSpPr>
            <a:spLocks noGrp="1"/>
          </p:cNvSpPr>
          <p:nvPr>
            <p:ph type="pic" idx="2"/>
          </p:nvPr>
        </p:nvSpPr>
        <p:spPr>
          <a:xfrm>
            <a:off x="7500938" y="-22225"/>
            <a:ext cx="4714800" cy="6880200"/>
          </a:xfrm>
          <a:prstGeom prst="rect">
            <a:avLst/>
          </a:prstGeom>
        </p:spPr>
        <p:txBody>
          <a:bodyPr/>
          <a:lstStyle/>
          <a:p>
            <a:endParaRPr lang="en-US"/>
          </a:p>
        </p:txBody>
      </p:sp>
      <p:pic>
        <p:nvPicPr>
          <p:cNvPr id="269" name="Google Shape;269;g2f12402fb87_2_8"/>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g2f12402fb87_2_16"/>
          <p:cNvSpPr txBox="1">
            <a:spLocks noGrp="1"/>
          </p:cNvSpPr>
          <p:nvPr>
            <p:ph type="title"/>
          </p:nvPr>
        </p:nvSpPr>
        <p:spPr>
          <a:xfrm>
            <a:off x="838201" y="448056"/>
            <a:ext cx="6172200" cy="15819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276" name="Google Shape;276;g2f12402fb87_2_16"/>
          <p:cNvSpPr txBox="1">
            <a:spLocks noGrp="1"/>
          </p:cNvSpPr>
          <p:nvPr>
            <p:ph type="body" idx="1"/>
          </p:nvPr>
        </p:nvSpPr>
        <p:spPr>
          <a:xfrm>
            <a:off x="838200" y="2257063"/>
            <a:ext cx="4893900" cy="39048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277" name="Google Shape;277;g2f12402fb87_2_16"/>
          <p:cNvSpPr>
            <a:spLocks noGrp="1"/>
          </p:cNvSpPr>
          <p:nvPr>
            <p:ph type="pic" idx="2"/>
          </p:nvPr>
        </p:nvSpPr>
        <p:spPr>
          <a:xfrm>
            <a:off x="7500938" y="-22225"/>
            <a:ext cx="4714800" cy="6880200"/>
          </a:xfrm>
          <a:prstGeom prst="rect">
            <a:avLst/>
          </a:prstGeom>
        </p:spPr>
        <p:txBody>
          <a:bodyPr/>
          <a:lstStyle/>
          <a:p>
            <a:endParaRPr lang="en-US"/>
          </a:p>
        </p:txBody>
      </p:sp>
      <p:pic>
        <p:nvPicPr>
          <p:cNvPr id="278" name="Google Shape;278;g2f12402fb87_2_16"/>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g2f12402fb87_2_24"/>
          <p:cNvSpPr txBox="1">
            <a:spLocks noGrp="1"/>
          </p:cNvSpPr>
          <p:nvPr>
            <p:ph type="title"/>
          </p:nvPr>
        </p:nvSpPr>
        <p:spPr>
          <a:xfrm>
            <a:off x="838201" y="448056"/>
            <a:ext cx="6172200" cy="15819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285" name="Google Shape;285;g2f12402fb87_2_24"/>
          <p:cNvSpPr txBox="1">
            <a:spLocks noGrp="1"/>
          </p:cNvSpPr>
          <p:nvPr>
            <p:ph type="body" idx="1"/>
          </p:nvPr>
        </p:nvSpPr>
        <p:spPr>
          <a:xfrm>
            <a:off x="838200" y="2257063"/>
            <a:ext cx="4893900" cy="39048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286" name="Google Shape;286;g2f12402fb87_2_24"/>
          <p:cNvSpPr>
            <a:spLocks noGrp="1"/>
          </p:cNvSpPr>
          <p:nvPr>
            <p:ph type="pic" idx="2"/>
          </p:nvPr>
        </p:nvSpPr>
        <p:spPr>
          <a:xfrm>
            <a:off x="7500938" y="-22225"/>
            <a:ext cx="4714800" cy="6880200"/>
          </a:xfrm>
          <a:prstGeom prst="rect">
            <a:avLst/>
          </a:prstGeom>
        </p:spPr>
        <p:txBody>
          <a:bodyPr/>
          <a:lstStyle/>
          <a:p>
            <a:endParaRPr lang="en-US"/>
          </a:p>
        </p:txBody>
      </p:sp>
      <p:pic>
        <p:nvPicPr>
          <p:cNvPr id="287" name="Google Shape;287;g2f12402fb87_2_24"/>
          <p:cNvPicPr preferRelativeResize="0"/>
          <p:nvPr/>
        </p:nvPicPr>
        <p:blipFill>
          <a:blip r:embed="rId3">
            <a:alphaModFix/>
          </a:blip>
          <a:stretch>
            <a:fillRect/>
          </a:stretch>
        </p:blipFill>
        <p:spPr>
          <a:xfrm>
            <a:off x="0" y="-76200"/>
            <a:ext cx="12192000" cy="6858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g2f0f5d5559f_1_51"/>
          <p:cNvSpPr txBox="1">
            <a:spLocks noGrp="1"/>
          </p:cNvSpPr>
          <p:nvPr>
            <p:ph type="title"/>
          </p:nvPr>
        </p:nvSpPr>
        <p:spPr>
          <a:xfrm>
            <a:off x="5028425" y="0"/>
            <a:ext cx="7163700" cy="17103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3200"/>
              <a:buFont typeface="Calibri"/>
              <a:buNone/>
            </a:pPr>
            <a:r>
              <a:rPr lang="en-US"/>
              <a:t>RESEARCH METHODOLOGY</a:t>
            </a:r>
            <a:endParaRPr/>
          </a:p>
          <a:p>
            <a:pPr marL="0" lvl="0" indent="0" algn="l" rtl="0">
              <a:lnSpc>
                <a:spcPct val="90000"/>
              </a:lnSpc>
              <a:spcBef>
                <a:spcPts val="1200"/>
              </a:spcBef>
              <a:spcAft>
                <a:spcPts val="1200"/>
              </a:spcAft>
              <a:buClr>
                <a:schemeClr val="accent2"/>
              </a:buClr>
              <a:buSzPts val="1800"/>
              <a:buFont typeface="Noto Sans Symbols"/>
              <a:buNone/>
            </a:pPr>
            <a:r>
              <a:rPr lang="en-US" sz="2200"/>
              <a:t>Quantitative Data Analysis</a:t>
            </a:r>
            <a:endParaRPr sz="3600"/>
          </a:p>
        </p:txBody>
      </p:sp>
      <p:sp>
        <p:nvSpPr>
          <p:cNvPr id="294" name="Google Shape;294;g2f0f5d5559f_1_51"/>
          <p:cNvSpPr txBox="1">
            <a:spLocks noGrp="1"/>
          </p:cNvSpPr>
          <p:nvPr>
            <p:ph type="body" idx="1"/>
          </p:nvPr>
        </p:nvSpPr>
        <p:spPr>
          <a:xfrm>
            <a:off x="5242425" y="1795125"/>
            <a:ext cx="6620400" cy="1285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dk1"/>
              </a:buClr>
              <a:buSzPts val="1100"/>
              <a:buFont typeface="Arial"/>
              <a:buNone/>
            </a:pPr>
            <a:r>
              <a:rPr lang="en-US"/>
              <a:t>Statistical analysis to evaluate the performance of </a:t>
            </a:r>
            <a:r>
              <a:rPr lang="en-US" b="1"/>
              <a:t>machine Learning models</a:t>
            </a:r>
            <a:r>
              <a:rPr lang="en-US"/>
              <a:t> in identifying risk situations that lead to accidents.</a:t>
            </a:r>
            <a:endParaRPr b="1" i="1"/>
          </a:p>
          <a:p>
            <a:pPr marL="0" lvl="0" indent="0" algn="l" rtl="0">
              <a:lnSpc>
                <a:spcPct val="90000"/>
              </a:lnSpc>
              <a:spcBef>
                <a:spcPts val="1000"/>
              </a:spcBef>
              <a:spcAft>
                <a:spcPts val="0"/>
              </a:spcAft>
              <a:buClr>
                <a:schemeClr val="accent2"/>
              </a:buClr>
              <a:buSzPts val="1800"/>
              <a:buFont typeface="Noto Sans Symbols"/>
              <a:buNone/>
            </a:pPr>
            <a:r>
              <a:rPr lang="en-US" b="1" i="1"/>
              <a:t>Data collection: </a:t>
            </a:r>
            <a:r>
              <a:rPr lang="en-US" i="1"/>
              <a:t>Driver’s behavior and physical condition captured by cameras installed inside the truck cabin.</a:t>
            </a:r>
            <a:endParaRPr b="1" i="1"/>
          </a:p>
        </p:txBody>
      </p:sp>
      <p:pic>
        <p:nvPicPr>
          <p:cNvPr id="295" name="Google Shape;295;g2f0f5d5559f_1_51"/>
          <p:cNvPicPr preferRelativeResize="0">
            <a:picLocks noGrp="1"/>
          </p:cNvPicPr>
          <p:nvPr>
            <p:ph type="pic" idx="2"/>
          </p:nvPr>
        </p:nvPicPr>
        <p:blipFill rotWithShape="1">
          <a:blip r:embed="rId3">
            <a:alphaModFix/>
          </a:blip>
          <a:srcRect l="29165" r="29168"/>
          <a:stretch/>
        </p:blipFill>
        <p:spPr>
          <a:xfrm>
            <a:off x="0" y="0"/>
            <a:ext cx="4287837" cy="6858001"/>
          </a:xfrm>
          <a:prstGeom prst="rect">
            <a:avLst/>
          </a:prstGeom>
          <a:noFill/>
          <a:ln>
            <a:noFill/>
          </a:ln>
        </p:spPr>
      </p:pic>
      <p:cxnSp>
        <p:nvCxnSpPr>
          <p:cNvPr id="296" name="Google Shape;296;g2f0f5d5559f_1_51"/>
          <p:cNvCxnSpPr>
            <a:stCxn id="297" idx="2"/>
            <a:endCxn id="298" idx="0"/>
          </p:cNvCxnSpPr>
          <p:nvPr/>
        </p:nvCxnSpPr>
        <p:spPr>
          <a:xfrm rot="-5400000" flipH="1">
            <a:off x="9270315" y="3165450"/>
            <a:ext cx="396300" cy="1574700"/>
          </a:xfrm>
          <a:prstGeom prst="bentConnector3">
            <a:avLst>
              <a:gd name="adj1" fmla="val 50014"/>
            </a:avLst>
          </a:prstGeom>
          <a:noFill/>
          <a:ln w="19050" cap="flat" cmpd="sng">
            <a:solidFill>
              <a:srgbClr val="C2C2C2"/>
            </a:solidFill>
            <a:prstDash val="solid"/>
            <a:miter lim="8000"/>
            <a:headEnd type="none" w="sm" len="sm"/>
            <a:tailEnd type="none" w="sm" len="sm"/>
          </a:ln>
        </p:spPr>
      </p:cxnSp>
      <p:cxnSp>
        <p:nvCxnSpPr>
          <p:cNvPr id="299" name="Google Shape;299;g2f0f5d5559f_1_51"/>
          <p:cNvCxnSpPr>
            <a:stCxn id="300" idx="0"/>
            <a:endCxn id="297" idx="2"/>
          </p:cNvCxnSpPr>
          <p:nvPr/>
        </p:nvCxnSpPr>
        <p:spPr>
          <a:xfrm rot="-5400000">
            <a:off x="7490253" y="2960102"/>
            <a:ext cx="396300" cy="1985400"/>
          </a:xfrm>
          <a:prstGeom prst="bentConnector3">
            <a:avLst>
              <a:gd name="adj1" fmla="val 50000"/>
            </a:avLst>
          </a:prstGeom>
          <a:noFill/>
          <a:ln w="19050" cap="flat" cmpd="sng">
            <a:solidFill>
              <a:srgbClr val="C2C2C2"/>
            </a:solidFill>
            <a:prstDash val="solid"/>
            <a:miter lim="8000"/>
            <a:headEnd type="none" w="sm" len="sm"/>
            <a:tailEnd type="none" w="sm" len="sm"/>
          </a:ln>
        </p:spPr>
      </p:cxnSp>
      <p:cxnSp>
        <p:nvCxnSpPr>
          <p:cNvPr id="301" name="Google Shape;301;g2f0f5d5559f_1_51"/>
          <p:cNvCxnSpPr>
            <a:stCxn id="300" idx="2"/>
            <a:endCxn id="302" idx="0"/>
          </p:cNvCxnSpPr>
          <p:nvPr/>
        </p:nvCxnSpPr>
        <p:spPr>
          <a:xfrm rot="-5400000" flipH="1">
            <a:off x="7102503" y="4232552"/>
            <a:ext cx="408600" cy="1222200"/>
          </a:xfrm>
          <a:prstGeom prst="bentConnector3">
            <a:avLst>
              <a:gd name="adj1" fmla="val 49999"/>
            </a:avLst>
          </a:prstGeom>
          <a:noFill/>
          <a:ln w="19050" cap="flat" cmpd="sng">
            <a:solidFill>
              <a:srgbClr val="C2C2C2"/>
            </a:solidFill>
            <a:prstDash val="solid"/>
            <a:miter lim="8000"/>
            <a:headEnd type="none" w="sm" len="sm"/>
            <a:tailEnd type="none" w="sm" len="sm"/>
          </a:ln>
        </p:spPr>
      </p:cxnSp>
      <p:cxnSp>
        <p:nvCxnSpPr>
          <p:cNvPr id="303" name="Google Shape;303;g2f0f5d5559f_1_51"/>
          <p:cNvCxnSpPr>
            <a:stCxn id="304" idx="0"/>
            <a:endCxn id="300" idx="2"/>
          </p:cNvCxnSpPr>
          <p:nvPr/>
        </p:nvCxnSpPr>
        <p:spPr>
          <a:xfrm rot="-5400000">
            <a:off x="5839450" y="4191595"/>
            <a:ext cx="408600" cy="1304100"/>
          </a:xfrm>
          <a:prstGeom prst="bentConnector3">
            <a:avLst>
              <a:gd name="adj1" fmla="val 49999"/>
            </a:avLst>
          </a:prstGeom>
          <a:noFill/>
          <a:ln w="19050" cap="flat" cmpd="sng">
            <a:solidFill>
              <a:srgbClr val="C2C2C2"/>
            </a:solidFill>
            <a:prstDash val="solid"/>
            <a:miter lim="8000"/>
            <a:headEnd type="none" w="sm" len="sm"/>
            <a:tailEnd type="none" w="sm" len="sm"/>
          </a:ln>
        </p:spPr>
      </p:cxnSp>
      <p:cxnSp>
        <p:nvCxnSpPr>
          <p:cNvPr id="305" name="Google Shape;305;g2f0f5d5559f_1_51"/>
          <p:cNvCxnSpPr>
            <a:stCxn id="298" idx="2"/>
            <a:endCxn id="306" idx="0"/>
          </p:cNvCxnSpPr>
          <p:nvPr/>
        </p:nvCxnSpPr>
        <p:spPr>
          <a:xfrm rot="-5400000" flipH="1">
            <a:off x="10415519" y="4479864"/>
            <a:ext cx="438600" cy="757800"/>
          </a:xfrm>
          <a:prstGeom prst="bentConnector3">
            <a:avLst>
              <a:gd name="adj1" fmla="val 49989"/>
            </a:avLst>
          </a:prstGeom>
          <a:noFill/>
          <a:ln w="19050" cap="flat" cmpd="sng">
            <a:solidFill>
              <a:srgbClr val="C2C2C2"/>
            </a:solidFill>
            <a:prstDash val="solid"/>
            <a:miter lim="8000"/>
            <a:headEnd type="none" w="sm" len="sm"/>
            <a:tailEnd type="none" w="sm" len="sm"/>
          </a:ln>
        </p:spPr>
      </p:cxnSp>
      <p:cxnSp>
        <p:nvCxnSpPr>
          <p:cNvPr id="307" name="Google Shape;307;g2f0f5d5559f_1_51"/>
          <p:cNvCxnSpPr>
            <a:stCxn id="308" idx="0"/>
            <a:endCxn id="298" idx="2"/>
          </p:cNvCxnSpPr>
          <p:nvPr/>
        </p:nvCxnSpPr>
        <p:spPr>
          <a:xfrm rot="-5400000">
            <a:off x="9682200" y="4504227"/>
            <a:ext cx="438600" cy="708900"/>
          </a:xfrm>
          <a:prstGeom prst="bentConnector3">
            <a:avLst>
              <a:gd name="adj1" fmla="val 49990"/>
            </a:avLst>
          </a:prstGeom>
          <a:noFill/>
          <a:ln w="19050" cap="flat" cmpd="sng">
            <a:solidFill>
              <a:srgbClr val="C2C2C2"/>
            </a:solidFill>
            <a:prstDash val="solid"/>
            <a:miter lim="8000"/>
            <a:headEnd type="none" w="sm" len="sm"/>
            <a:tailEnd type="none" w="sm" len="sm"/>
          </a:ln>
        </p:spPr>
      </p:cxnSp>
      <p:sp>
        <p:nvSpPr>
          <p:cNvPr id="297" name="Google Shape;297;g2f0f5d5559f_1_51"/>
          <p:cNvSpPr txBox="1"/>
          <p:nvPr/>
        </p:nvSpPr>
        <p:spPr>
          <a:xfrm>
            <a:off x="8007915" y="3266250"/>
            <a:ext cx="1346400" cy="488400"/>
          </a:xfrm>
          <a:prstGeom prst="rect">
            <a:avLst/>
          </a:prstGeom>
          <a:noFill/>
          <a:ln w="19050" cap="flat" cmpd="sng">
            <a:solidFill>
              <a:srgbClr val="A7291E"/>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rgbClr val="A7291E"/>
                </a:solidFill>
                <a:latin typeface="Roboto"/>
                <a:ea typeface="Roboto"/>
                <a:cs typeface="Roboto"/>
                <a:sym typeface="Roboto"/>
              </a:rPr>
              <a:t>Features Analyzed</a:t>
            </a:r>
            <a:endParaRPr sz="1300" b="0" i="0" u="none" strike="noStrike" cap="none">
              <a:solidFill>
                <a:srgbClr val="A7291E"/>
              </a:solidFill>
              <a:latin typeface="Roboto"/>
              <a:ea typeface="Roboto"/>
              <a:cs typeface="Roboto"/>
              <a:sym typeface="Roboto"/>
            </a:endParaRPr>
          </a:p>
        </p:txBody>
      </p:sp>
      <p:sp>
        <p:nvSpPr>
          <p:cNvPr id="300" name="Google Shape;300;g2f0f5d5559f_1_51"/>
          <p:cNvSpPr txBox="1"/>
          <p:nvPr/>
        </p:nvSpPr>
        <p:spPr>
          <a:xfrm>
            <a:off x="6023703" y="4150952"/>
            <a:ext cx="1344000" cy="488400"/>
          </a:xfrm>
          <a:prstGeom prst="rect">
            <a:avLst/>
          </a:prstGeom>
          <a:noFill/>
          <a:ln w="19050" cap="flat" cmpd="sng">
            <a:solidFill>
              <a:srgbClr val="A7291E"/>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rgbClr val="A7291E"/>
                </a:solidFill>
                <a:latin typeface="Roboto"/>
                <a:ea typeface="Roboto"/>
                <a:cs typeface="Roboto"/>
                <a:sym typeface="Roboto"/>
              </a:rPr>
              <a:t>Fatigue</a:t>
            </a:r>
            <a:endParaRPr sz="1300" b="0" i="0" u="none" strike="noStrike" cap="none">
              <a:solidFill>
                <a:srgbClr val="A7291E"/>
              </a:solidFill>
              <a:latin typeface="Roboto"/>
              <a:ea typeface="Roboto"/>
              <a:cs typeface="Roboto"/>
              <a:sym typeface="Roboto"/>
            </a:endParaRPr>
          </a:p>
        </p:txBody>
      </p:sp>
      <p:sp>
        <p:nvSpPr>
          <p:cNvPr id="298" name="Google Shape;298;g2f0f5d5559f_1_51"/>
          <p:cNvSpPr txBox="1"/>
          <p:nvPr/>
        </p:nvSpPr>
        <p:spPr>
          <a:xfrm>
            <a:off x="9583919" y="4151064"/>
            <a:ext cx="1344000" cy="488400"/>
          </a:xfrm>
          <a:prstGeom prst="rect">
            <a:avLst/>
          </a:prstGeom>
          <a:noFill/>
          <a:ln w="19050" cap="flat" cmpd="sng">
            <a:solidFill>
              <a:srgbClr val="A7291E"/>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rgbClr val="A7291E"/>
                </a:solidFill>
                <a:latin typeface="Roboto"/>
                <a:ea typeface="Roboto"/>
                <a:cs typeface="Roboto"/>
                <a:sym typeface="Roboto"/>
              </a:rPr>
              <a:t>Distraction</a:t>
            </a:r>
            <a:endParaRPr sz="1300" b="0" i="0" u="none" strike="noStrike" cap="none">
              <a:solidFill>
                <a:srgbClr val="A7291E"/>
              </a:solidFill>
              <a:latin typeface="Roboto"/>
              <a:ea typeface="Roboto"/>
              <a:cs typeface="Roboto"/>
              <a:sym typeface="Roboto"/>
            </a:endParaRPr>
          </a:p>
        </p:txBody>
      </p:sp>
      <p:sp>
        <p:nvSpPr>
          <p:cNvPr id="306" name="Google Shape;306;g2f0f5d5559f_1_51"/>
          <p:cNvSpPr txBox="1"/>
          <p:nvPr/>
        </p:nvSpPr>
        <p:spPr>
          <a:xfrm>
            <a:off x="10341756" y="5077970"/>
            <a:ext cx="1344000" cy="488400"/>
          </a:xfrm>
          <a:prstGeom prst="rect">
            <a:avLst/>
          </a:prstGeom>
          <a:noFill/>
          <a:ln w="19050" cap="flat" cmpd="sng">
            <a:solidFill>
              <a:srgbClr val="A7291E"/>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rgbClr val="A7291E"/>
                </a:solidFill>
                <a:latin typeface="Roboto"/>
                <a:ea typeface="Roboto"/>
                <a:cs typeface="Roboto"/>
                <a:sym typeface="Roboto"/>
              </a:rPr>
              <a:t>Object Detection</a:t>
            </a:r>
            <a:endParaRPr sz="1300" b="0" i="0" u="none" strike="noStrike" cap="none">
              <a:solidFill>
                <a:srgbClr val="A7291E"/>
              </a:solidFill>
              <a:latin typeface="Roboto"/>
              <a:ea typeface="Roboto"/>
              <a:cs typeface="Roboto"/>
              <a:sym typeface="Roboto"/>
            </a:endParaRPr>
          </a:p>
        </p:txBody>
      </p:sp>
      <p:sp>
        <p:nvSpPr>
          <p:cNvPr id="302" name="Google Shape;302;g2f0f5d5559f_1_51"/>
          <p:cNvSpPr txBox="1"/>
          <p:nvPr/>
        </p:nvSpPr>
        <p:spPr>
          <a:xfrm>
            <a:off x="7245769" y="5047945"/>
            <a:ext cx="1344000" cy="488400"/>
          </a:xfrm>
          <a:prstGeom prst="rect">
            <a:avLst/>
          </a:prstGeom>
          <a:noFill/>
          <a:ln w="19050" cap="flat" cmpd="sng">
            <a:solidFill>
              <a:srgbClr val="A7291E"/>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rgbClr val="A7291E"/>
                </a:solidFill>
                <a:latin typeface="Roboto"/>
                <a:ea typeface="Roboto"/>
                <a:cs typeface="Roboto"/>
                <a:sym typeface="Roboto"/>
              </a:rPr>
              <a:t>Irregular Blinking</a:t>
            </a:r>
            <a:endParaRPr sz="1300" b="0" i="0" u="none" strike="noStrike" cap="none">
              <a:solidFill>
                <a:srgbClr val="A7291E"/>
              </a:solidFill>
              <a:latin typeface="Roboto"/>
              <a:ea typeface="Roboto"/>
              <a:cs typeface="Roboto"/>
              <a:sym typeface="Roboto"/>
            </a:endParaRPr>
          </a:p>
        </p:txBody>
      </p:sp>
      <p:sp>
        <p:nvSpPr>
          <p:cNvPr id="308" name="Google Shape;308;g2f0f5d5559f_1_51"/>
          <p:cNvSpPr txBox="1"/>
          <p:nvPr/>
        </p:nvSpPr>
        <p:spPr>
          <a:xfrm>
            <a:off x="8875050" y="5077977"/>
            <a:ext cx="1344000" cy="675900"/>
          </a:xfrm>
          <a:prstGeom prst="rect">
            <a:avLst/>
          </a:prstGeom>
          <a:noFill/>
          <a:ln w="19050" cap="flat" cmpd="sng">
            <a:solidFill>
              <a:srgbClr val="A7291E"/>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rgbClr val="A7291E"/>
                </a:solidFill>
                <a:latin typeface="Roboto"/>
                <a:ea typeface="Roboto"/>
                <a:cs typeface="Roboto"/>
                <a:sym typeface="Roboto"/>
              </a:rPr>
              <a:t>Head</a:t>
            </a:r>
            <a:endParaRPr sz="1300" b="0" i="0" u="none" strike="noStrike" cap="none">
              <a:solidFill>
                <a:srgbClr val="A7291E"/>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A7291E"/>
                </a:solidFill>
                <a:latin typeface="Roboto"/>
                <a:ea typeface="Roboto"/>
                <a:cs typeface="Roboto"/>
                <a:sym typeface="Roboto"/>
              </a:rPr>
              <a:t>(Looking up, down and side)</a:t>
            </a:r>
            <a:endParaRPr sz="1000" b="0" i="0" u="none" strike="noStrike" cap="none">
              <a:solidFill>
                <a:srgbClr val="A7291E"/>
              </a:solidFill>
              <a:latin typeface="Roboto"/>
              <a:ea typeface="Roboto"/>
              <a:cs typeface="Roboto"/>
              <a:sym typeface="Roboto"/>
            </a:endParaRPr>
          </a:p>
        </p:txBody>
      </p:sp>
      <p:sp>
        <p:nvSpPr>
          <p:cNvPr id="304" name="Google Shape;304;g2f0f5d5559f_1_51"/>
          <p:cNvSpPr txBox="1"/>
          <p:nvPr/>
        </p:nvSpPr>
        <p:spPr>
          <a:xfrm>
            <a:off x="4719700" y="5047945"/>
            <a:ext cx="1344000" cy="488400"/>
          </a:xfrm>
          <a:prstGeom prst="rect">
            <a:avLst/>
          </a:prstGeom>
          <a:noFill/>
          <a:ln w="19050" cap="flat" cmpd="sng">
            <a:solidFill>
              <a:srgbClr val="A7291E"/>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rgbClr val="A7291E"/>
                </a:solidFill>
                <a:latin typeface="Roboto"/>
                <a:ea typeface="Roboto"/>
                <a:cs typeface="Roboto"/>
                <a:sym typeface="Roboto"/>
              </a:rPr>
              <a:t>Closed Eyes</a:t>
            </a:r>
            <a:endParaRPr sz="1300" b="0" i="0" u="none" strike="noStrike" cap="none">
              <a:solidFill>
                <a:srgbClr val="A7291E"/>
              </a:solidFill>
              <a:latin typeface="Roboto"/>
              <a:ea typeface="Roboto"/>
              <a:cs typeface="Roboto"/>
              <a:sym typeface="Roboto"/>
            </a:endParaRPr>
          </a:p>
        </p:txBody>
      </p:sp>
      <p:sp>
        <p:nvSpPr>
          <p:cNvPr id="309" name="Google Shape;309;g2f0f5d5559f_1_51"/>
          <p:cNvSpPr txBox="1"/>
          <p:nvPr/>
        </p:nvSpPr>
        <p:spPr>
          <a:xfrm>
            <a:off x="6023703" y="5656375"/>
            <a:ext cx="1344000" cy="488400"/>
          </a:xfrm>
          <a:prstGeom prst="rect">
            <a:avLst/>
          </a:prstGeom>
          <a:noFill/>
          <a:ln w="19050" cap="flat" cmpd="sng">
            <a:solidFill>
              <a:srgbClr val="A7291E"/>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rgbClr val="A7291E"/>
                </a:solidFill>
                <a:latin typeface="Roboto"/>
                <a:ea typeface="Roboto"/>
                <a:cs typeface="Roboto"/>
                <a:sym typeface="Roboto"/>
              </a:rPr>
              <a:t>Unstable Head</a:t>
            </a:r>
            <a:endParaRPr sz="1300" b="0" i="0" u="none" strike="noStrike" cap="none">
              <a:solidFill>
                <a:srgbClr val="A7291E"/>
              </a:solidFill>
              <a:latin typeface="Roboto"/>
              <a:ea typeface="Roboto"/>
              <a:cs typeface="Roboto"/>
              <a:sym typeface="Roboto"/>
            </a:endParaRPr>
          </a:p>
        </p:txBody>
      </p:sp>
      <p:cxnSp>
        <p:nvCxnSpPr>
          <p:cNvPr id="310" name="Google Shape;310;g2f0f5d5559f_1_51"/>
          <p:cNvCxnSpPr>
            <a:stCxn id="309" idx="0"/>
            <a:endCxn id="300" idx="2"/>
          </p:cNvCxnSpPr>
          <p:nvPr/>
        </p:nvCxnSpPr>
        <p:spPr>
          <a:xfrm rot="-5400000">
            <a:off x="6187503" y="5147575"/>
            <a:ext cx="1017000" cy="600"/>
          </a:xfrm>
          <a:prstGeom prst="bentConnector3">
            <a:avLst>
              <a:gd name="adj1" fmla="val 50001"/>
            </a:avLst>
          </a:prstGeom>
          <a:noFill/>
          <a:ln w="19050" cap="flat" cmpd="sng">
            <a:solidFill>
              <a:srgbClr val="C2C2C2"/>
            </a:solidFill>
            <a:prstDash val="solid"/>
            <a:miter lim="8000"/>
            <a:headEnd type="none" w="sm" len="sm"/>
            <a:tailEnd type="none" w="sm" len="sm"/>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
          <p:cNvSpPr txBox="1">
            <a:spLocks noGrp="1"/>
          </p:cNvSpPr>
          <p:nvPr>
            <p:ph type="title"/>
          </p:nvPr>
        </p:nvSpPr>
        <p:spPr>
          <a:xfrm>
            <a:off x="5242425" y="466344"/>
            <a:ext cx="6241800" cy="1710300"/>
          </a:xfrm>
          <a:prstGeom prst="rect">
            <a:avLst/>
          </a:prstGeom>
          <a:noFill/>
          <a:ln>
            <a:noFill/>
          </a:ln>
        </p:spPr>
        <p:txBody>
          <a:bodyPr spcFirstLastPara="1" wrap="square" lIns="91425" tIns="45700" rIns="91425" bIns="0" anchor="ctr" anchorCtr="0">
            <a:noAutofit/>
          </a:bodyPr>
          <a:lstStyle/>
          <a:p>
            <a:pPr marL="0" lvl="0" indent="0" algn="l" rtl="0">
              <a:lnSpc>
                <a:spcPct val="90000"/>
              </a:lnSpc>
              <a:spcBef>
                <a:spcPts val="0"/>
              </a:spcBef>
              <a:spcAft>
                <a:spcPts val="0"/>
              </a:spcAft>
              <a:buClr>
                <a:schemeClr val="dk1"/>
              </a:buClr>
              <a:buSzPts val="3200"/>
              <a:buFont typeface="Calibri"/>
              <a:buNone/>
            </a:pPr>
            <a:r>
              <a:rPr lang="en-US"/>
              <a:t>BACKGROUND</a:t>
            </a:r>
            <a:endParaRPr/>
          </a:p>
        </p:txBody>
      </p:sp>
      <p:pic>
        <p:nvPicPr>
          <p:cNvPr id="91" name="Google Shape;91;p2"/>
          <p:cNvPicPr preferRelativeResize="0">
            <a:picLocks noGrp="1"/>
          </p:cNvPicPr>
          <p:nvPr>
            <p:ph type="pic" idx="2"/>
          </p:nvPr>
        </p:nvPicPr>
        <p:blipFill rotWithShape="1">
          <a:blip r:embed="rId3">
            <a:alphaModFix/>
          </a:blip>
          <a:srcRect l="31243" r="31243"/>
          <a:stretch/>
        </p:blipFill>
        <p:spPr>
          <a:xfrm>
            <a:off x="0" y="0"/>
            <a:ext cx="4287838" cy="6858000"/>
          </a:xfrm>
          <a:prstGeom prst="rect">
            <a:avLst/>
          </a:prstGeom>
          <a:noFill/>
          <a:ln>
            <a:noFill/>
          </a:ln>
        </p:spPr>
      </p:pic>
      <p:sp>
        <p:nvSpPr>
          <p:cNvPr id="92" name="Google Shape;92;p2"/>
          <p:cNvSpPr txBox="1">
            <a:spLocks noGrp="1"/>
          </p:cNvSpPr>
          <p:nvPr>
            <p:ph type="body" idx="1"/>
          </p:nvPr>
        </p:nvSpPr>
        <p:spPr>
          <a:xfrm>
            <a:off x="5242426" y="2286000"/>
            <a:ext cx="6241650" cy="347472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accent2"/>
              </a:buClr>
              <a:buSzPts val="1800"/>
              <a:buFont typeface="Noto Sans Symbols"/>
              <a:buChar char="▪"/>
            </a:pPr>
            <a:r>
              <a:rPr lang="en-US"/>
              <a:t>Artificial intelligence (AI) holds immense potential to significantly enhance road safety and operational efficiency in the trucking industry.</a:t>
            </a:r>
            <a:endParaRPr/>
          </a:p>
          <a:p>
            <a:pPr marL="228600" lvl="0" indent="-228600" algn="l" rtl="0">
              <a:lnSpc>
                <a:spcPct val="90000"/>
              </a:lnSpc>
              <a:spcBef>
                <a:spcPts val="2000"/>
              </a:spcBef>
              <a:spcAft>
                <a:spcPts val="0"/>
              </a:spcAft>
              <a:buClr>
                <a:schemeClr val="accent2"/>
              </a:buClr>
              <a:buSzPts val="1800"/>
              <a:buFont typeface="Noto Sans Symbols"/>
              <a:buChar char="▪"/>
            </a:pPr>
            <a:r>
              <a:rPr lang="en-US">
                <a:solidFill>
                  <a:srgbClr val="000000"/>
                </a:solidFill>
              </a:rPr>
              <a:t>Originally d</a:t>
            </a:r>
            <a:r>
              <a:rPr lang="en-US" sz="1800" b="0" i="0" u="none" strike="noStrike">
                <a:solidFill>
                  <a:srgbClr val="000000"/>
                </a:solidFill>
                <a:latin typeface="Calibri"/>
                <a:ea typeface="Calibri"/>
                <a:cs typeface="Calibri"/>
                <a:sym typeface="Calibri"/>
              </a:rPr>
              <a:t>efined by John McCarthy as the science of </a:t>
            </a:r>
            <a:r>
              <a:rPr lang="en-US">
                <a:solidFill>
                  <a:srgbClr val="000000"/>
                </a:solidFill>
              </a:rPr>
              <a:t>creating </a:t>
            </a:r>
            <a:r>
              <a:rPr lang="en-US" sz="1800" b="0" i="0" u="none" strike="noStrike">
                <a:solidFill>
                  <a:srgbClr val="000000"/>
                </a:solidFill>
                <a:latin typeface="Calibri"/>
                <a:ea typeface="Calibri"/>
                <a:cs typeface="Calibri"/>
                <a:sym typeface="Calibri"/>
              </a:rPr>
              <a:t>intelligent machines, AI </a:t>
            </a:r>
            <a:r>
              <a:rPr lang="en-US">
                <a:solidFill>
                  <a:srgbClr val="000000"/>
                </a:solidFill>
              </a:rPr>
              <a:t>provides </a:t>
            </a:r>
            <a:r>
              <a:rPr lang="en-US" sz="1800" b="0" i="0" u="none" strike="noStrike">
                <a:solidFill>
                  <a:srgbClr val="000000"/>
                </a:solidFill>
                <a:latin typeface="Calibri"/>
                <a:ea typeface="Calibri"/>
                <a:cs typeface="Calibri"/>
                <a:sym typeface="Calibri"/>
              </a:rPr>
              <a:t>innovative solutions to pressing issues </a:t>
            </a:r>
            <a:r>
              <a:rPr lang="en-US">
                <a:solidFill>
                  <a:srgbClr val="000000"/>
                </a:solidFill>
              </a:rPr>
              <a:t>like</a:t>
            </a:r>
            <a:r>
              <a:rPr lang="en-US" sz="1800" b="0" i="0" u="none" strike="noStrike">
                <a:solidFill>
                  <a:srgbClr val="000000"/>
                </a:solidFill>
                <a:latin typeface="Calibri"/>
                <a:ea typeface="Calibri"/>
                <a:cs typeface="Calibri"/>
                <a:sym typeface="Calibri"/>
              </a:rPr>
              <a:t> driver distraction and fatigue, which are major causes of road accidents.</a:t>
            </a:r>
            <a:endParaRPr/>
          </a:p>
          <a:p>
            <a:pPr marL="228600" lvl="0" indent="-228600" algn="l" rtl="0">
              <a:lnSpc>
                <a:spcPct val="90000"/>
              </a:lnSpc>
              <a:spcBef>
                <a:spcPts val="2000"/>
              </a:spcBef>
              <a:spcAft>
                <a:spcPts val="0"/>
              </a:spcAft>
              <a:buClr>
                <a:schemeClr val="accent2"/>
              </a:buClr>
              <a:buSzPts val="1800"/>
              <a:buFont typeface="Noto Sans Symbols"/>
              <a:buChar char="▪"/>
            </a:pPr>
            <a:r>
              <a:rPr lang="en-US" sz="1800" b="0" i="0" u="none" strike="noStrike">
                <a:solidFill>
                  <a:srgbClr val="000000"/>
                </a:solidFill>
                <a:latin typeface="Calibri"/>
                <a:ea typeface="Calibri"/>
                <a:cs typeface="Calibri"/>
                <a:sym typeface="Calibri"/>
              </a:rPr>
              <a:t>This research </a:t>
            </a:r>
            <a:r>
              <a:rPr lang="en-US">
                <a:solidFill>
                  <a:srgbClr val="000000"/>
                </a:solidFill>
              </a:rPr>
              <a:t>focuses on exploring </a:t>
            </a:r>
            <a:r>
              <a:rPr lang="en-US">
                <a:solidFill>
                  <a:srgbClr val="000000"/>
                </a:solidFill>
                <a:latin typeface="Calibri"/>
                <a:ea typeface="Calibri"/>
                <a:cs typeface="Calibri"/>
                <a:sym typeface="Calibri"/>
              </a:rPr>
              <a:t>t</a:t>
            </a:r>
            <a:r>
              <a:rPr lang="en-US" sz="1800" b="0" i="0" u="none" strike="noStrike">
                <a:solidFill>
                  <a:srgbClr val="000000"/>
                </a:solidFill>
                <a:latin typeface="Calibri"/>
                <a:ea typeface="Calibri"/>
                <a:cs typeface="Calibri"/>
                <a:sym typeface="Calibri"/>
              </a:rPr>
              <a:t>he </a:t>
            </a:r>
            <a:r>
              <a:rPr lang="en-US">
                <a:solidFill>
                  <a:srgbClr val="000000"/>
                </a:solidFill>
                <a:latin typeface="Calibri"/>
                <a:ea typeface="Calibri"/>
                <a:cs typeface="Calibri"/>
                <a:sym typeface="Calibri"/>
              </a:rPr>
              <a:t>r</a:t>
            </a:r>
            <a:r>
              <a:rPr lang="en-US" sz="1800" b="0" i="0" u="none" strike="noStrike">
                <a:solidFill>
                  <a:srgbClr val="000000"/>
                </a:solidFill>
                <a:latin typeface="Calibri"/>
                <a:ea typeface="Calibri"/>
                <a:cs typeface="Calibri"/>
                <a:sym typeface="Calibri"/>
              </a:rPr>
              <a:t>ole </a:t>
            </a:r>
            <a:r>
              <a:rPr lang="en-US">
                <a:solidFill>
                  <a:srgbClr val="000000"/>
                </a:solidFill>
                <a:latin typeface="Calibri"/>
                <a:ea typeface="Calibri"/>
                <a:cs typeface="Calibri"/>
                <a:sym typeface="Calibri"/>
              </a:rPr>
              <a:t>o</a:t>
            </a:r>
            <a:r>
              <a:rPr lang="en-US" sz="1800" b="0" i="0" u="none" strike="noStrike">
                <a:solidFill>
                  <a:srgbClr val="000000"/>
                </a:solidFill>
                <a:latin typeface="Calibri"/>
                <a:ea typeface="Calibri"/>
                <a:cs typeface="Calibri"/>
                <a:sym typeface="Calibri"/>
              </a:rPr>
              <a:t>f </a:t>
            </a:r>
            <a:r>
              <a:rPr lang="en-US">
                <a:solidFill>
                  <a:srgbClr val="000000"/>
                </a:solidFill>
                <a:latin typeface="Calibri"/>
                <a:ea typeface="Calibri"/>
                <a:cs typeface="Calibri"/>
                <a:sym typeface="Calibri"/>
              </a:rPr>
              <a:t>v</a:t>
            </a:r>
            <a:r>
              <a:rPr lang="en-US" sz="1800" b="0" i="0" u="none" strike="noStrike">
                <a:solidFill>
                  <a:srgbClr val="000000"/>
                </a:solidFill>
                <a:latin typeface="Calibri"/>
                <a:ea typeface="Calibri"/>
                <a:cs typeface="Calibri"/>
                <a:sym typeface="Calibri"/>
              </a:rPr>
              <a:t>ideo-capturing </a:t>
            </a:r>
            <a:r>
              <a:rPr lang="en-US">
                <a:solidFill>
                  <a:srgbClr val="000000"/>
                </a:solidFill>
                <a:latin typeface="Calibri"/>
                <a:ea typeface="Calibri"/>
                <a:cs typeface="Calibri"/>
                <a:sym typeface="Calibri"/>
              </a:rPr>
              <a:t>t</a:t>
            </a:r>
            <a:r>
              <a:rPr lang="en-US" sz="1800" b="0" i="0" u="none" strike="noStrike">
                <a:solidFill>
                  <a:srgbClr val="000000"/>
                </a:solidFill>
                <a:latin typeface="Calibri"/>
                <a:ea typeface="Calibri"/>
                <a:cs typeface="Calibri"/>
                <a:sym typeface="Calibri"/>
              </a:rPr>
              <a:t>echnology </a:t>
            </a:r>
            <a:r>
              <a:rPr lang="en-US">
                <a:solidFill>
                  <a:srgbClr val="000000"/>
                </a:solidFill>
                <a:latin typeface="Calibri"/>
                <a:ea typeface="Calibri"/>
                <a:cs typeface="Calibri"/>
                <a:sym typeface="Calibri"/>
              </a:rPr>
              <a:t>i</a:t>
            </a:r>
            <a:r>
              <a:rPr lang="en-US" sz="1800" b="0" i="0" u="none" strike="noStrike">
                <a:solidFill>
                  <a:srgbClr val="000000"/>
                </a:solidFill>
                <a:latin typeface="Calibri"/>
                <a:ea typeface="Calibri"/>
                <a:cs typeface="Calibri"/>
                <a:sym typeface="Calibri"/>
              </a:rPr>
              <a:t>n </a:t>
            </a:r>
            <a:r>
              <a:rPr lang="en-US">
                <a:solidFill>
                  <a:srgbClr val="000000"/>
                </a:solidFill>
                <a:latin typeface="Calibri"/>
                <a:ea typeface="Calibri"/>
                <a:cs typeface="Calibri"/>
                <a:sym typeface="Calibri"/>
              </a:rPr>
              <a:t>i</a:t>
            </a:r>
            <a:r>
              <a:rPr lang="en-US" sz="1800" b="0" i="0" u="none" strike="noStrike">
                <a:solidFill>
                  <a:srgbClr val="000000"/>
                </a:solidFill>
                <a:latin typeface="Calibri"/>
                <a:ea typeface="Calibri"/>
                <a:cs typeface="Calibri"/>
                <a:sym typeface="Calibri"/>
              </a:rPr>
              <a:t>mproving </a:t>
            </a:r>
            <a:r>
              <a:rPr lang="en-US">
                <a:solidFill>
                  <a:srgbClr val="000000"/>
                </a:solidFill>
                <a:latin typeface="Calibri"/>
                <a:ea typeface="Calibri"/>
                <a:cs typeface="Calibri"/>
                <a:sym typeface="Calibri"/>
              </a:rPr>
              <a:t>d</a:t>
            </a:r>
            <a:r>
              <a:rPr lang="en-US" sz="1800" b="0" i="0" u="none" strike="noStrike">
                <a:solidFill>
                  <a:srgbClr val="000000"/>
                </a:solidFill>
                <a:latin typeface="Calibri"/>
                <a:ea typeface="Calibri"/>
                <a:cs typeface="Calibri"/>
                <a:sym typeface="Calibri"/>
              </a:rPr>
              <a:t>river </a:t>
            </a:r>
            <a:r>
              <a:rPr lang="en-US">
                <a:solidFill>
                  <a:srgbClr val="000000"/>
                </a:solidFill>
                <a:latin typeface="Calibri"/>
                <a:ea typeface="Calibri"/>
                <a:cs typeface="Calibri"/>
                <a:sym typeface="Calibri"/>
              </a:rPr>
              <a:t>s</a:t>
            </a:r>
            <a:r>
              <a:rPr lang="en-US" sz="1800" b="0" i="0" u="none" strike="noStrike">
                <a:solidFill>
                  <a:srgbClr val="000000"/>
                </a:solidFill>
                <a:latin typeface="Calibri"/>
                <a:ea typeface="Calibri"/>
                <a:cs typeface="Calibri"/>
                <a:sym typeface="Calibri"/>
              </a:rPr>
              <a:t>afety </a:t>
            </a:r>
            <a:r>
              <a:rPr lang="en-US">
                <a:solidFill>
                  <a:srgbClr val="000000"/>
                </a:solidFill>
                <a:latin typeface="Calibri"/>
                <a:ea typeface="Calibri"/>
                <a:cs typeface="Calibri"/>
                <a:sym typeface="Calibri"/>
              </a:rPr>
              <a:t>a</a:t>
            </a:r>
            <a:r>
              <a:rPr lang="en-US" sz="1800" b="0" i="0" u="none" strike="noStrike">
                <a:solidFill>
                  <a:srgbClr val="000000"/>
                </a:solidFill>
                <a:latin typeface="Calibri"/>
                <a:ea typeface="Calibri"/>
                <a:cs typeface="Calibri"/>
                <a:sym typeface="Calibri"/>
              </a:rPr>
              <a:t>nd </a:t>
            </a:r>
            <a:r>
              <a:rPr lang="en-US">
                <a:solidFill>
                  <a:srgbClr val="000000"/>
                </a:solidFill>
              </a:rPr>
              <a:t>preventing accidents</a:t>
            </a:r>
            <a:r>
              <a:rPr lang="en-US" sz="1800" b="0" i="0" u="none" strike="noStrike">
                <a:solidFill>
                  <a:srgbClr val="000000"/>
                </a:solidFill>
                <a:latin typeface="Calibri"/>
                <a:ea typeface="Calibri"/>
                <a:cs typeface="Calibri"/>
                <a:sym typeface="Calibri"/>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g2f0f5d5559f_1_354"/>
          <p:cNvSpPr txBox="1">
            <a:spLocks noGrp="1"/>
          </p:cNvSpPr>
          <p:nvPr>
            <p:ph type="title"/>
          </p:nvPr>
        </p:nvSpPr>
        <p:spPr>
          <a:xfrm>
            <a:off x="0" y="0"/>
            <a:ext cx="121920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Calibri"/>
              <a:buNone/>
            </a:pPr>
            <a:r>
              <a:rPr lang="en-US"/>
              <a:t>RESEARCH METHODOLOGY</a:t>
            </a:r>
            <a:endParaRPr/>
          </a:p>
          <a:p>
            <a:pPr marL="0" lvl="0" indent="0" algn="l" rtl="0">
              <a:lnSpc>
                <a:spcPct val="90000"/>
              </a:lnSpc>
              <a:spcBef>
                <a:spcPts val="1200"/>
              </a:spcBef>
              <a:spcAft>
                <a:spcPts val="1200"/>
              </a:spcAft>
              <a:buClr>
                <a:schemeClr val="accent2"/>
              </a:buClr>
              <a:buSzPts val="1800"/>
              <a:buFont typeface="Noto Sans Symbols"/>
              <a:buNone/>
            </a:pPr>
            <a:r>
              <a:rPr lang="en-US" sz="2200"/>
              <a:t>Data Collection - Experiment One</a:t>
            </a:r>
            <a:endParaRPr sz="3600"/>
          </a:p>
        </p:txBody>
      </p:sp>
      <p:sp>
        <p:nvSpPr>
          <p:cNvPr id="317" name="Google Shape;317;g2f0f5d5559f_1_354"/>
          <p:cNvSpPr/>
          <p:nvPr/>
        </p:nvSpPr>
        <p:spPr>
          <a:xfrm>
            <a:off x="838200" y="1794175"/>
            <a:ext cx="5264400" cy="4113000"/>
          </a:xfrm>
          <a:prstGeom prst="rect">
            <a:avLst/>
          </a:prstGeom>
          <a:noFill/>
          <a:ln w="9525" cap="flat" cmpd="sng">
            <a:solidFill>
              <a:srgbClr val="CACAC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18" name="Google Shape;318;g2f0f5d5559f_1_354"/>
          <p:cNvSpPr/>
          <p:nvPr/>
        </p:nvSpPr>
        <p:spPr>
          <a:xfrm>
            <a:off x="6207875" y="1794175"/>
            <a:ext cx="5264400" cy="4113000"/>
          </a:xfrm>
          <a:prstGeom prst="rect">
            <a:avLst/>
          </a:prstGeom>
          <a:noFill/>
          <a:ln w="9525" cap="flat" cmpd="sng">
            <a:solidFill>
              <a:srgbClr val="CACAC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319" name="Google Shape;319;g2f0f5d5559f_1_354"/>
          <p:cNvPicPr preferRelativeResize="0"/>
          <p:nvPr/>
        </p:nvPicPr>
        <p:blipFill rotWithShape="1">
          <a:blip r:embed="rId3">
            <a:alphaModFix/>
          </a:blip>
          <a:srcRect l="10975" t="12612" r="12857" b="3182"/>
          <a:stretch/>
        </p:blipFill>
        <p:spPr>
          <a:xfrm>
            <a:off x="967900" y="1865000"/>
            <a:ext cx="5075650" cy="3977875"/>
          </a:xfrm>
          <a:prstGeom prst="rect">
            <a:avLst/>
          </a:prstGeom>
          <a:noFill/>
          <a:ln>
            <a:noFill/>
          </a:ln>
        </p:spPr>
      </p:pic>
      <p:pic>
        <p:nvPicPr>
          <p:cNvPr id="320" name="Google Shape;320;g2f0f5d5559f_1_354"/>
          <p:cNvPicPr preferRelativeResize="0"/>
          <p:nvPr/>
        </p:nvPicPr>
        <p:blipFill rotWithShape="1">
          <a:blip r:embed="rId4">
            <a:alphaModFix/>
          </a:blip>
          <a:srcRect l="2153" r="2152"/>
          <a:stretch/>
        </p:blipFill>
        <p:spPr>
          <a:xfrm>
            <a:off x="6302250" y="1865000"/>
            <a:ext cx="5075651" cy="3977875"/>
          </a:xfrm>
          <a:prstGeom prst="rect">
            <a:avLst/>
          </a:prstGeom>
          <a:noFill/>
          <a:ln>
            <a:noFill/>
          </a:ln>
        </p:spPr>
      </p:pic>
      <p:sp>
        <p:nvSpPr>
          <p:cNvPr id="321" name="Google Shape;321;g2f0f5d5559f_1_354"/>
          <p:cNvSpPr/>
          <p:nvPr/>
        </p:nvSpPr>
        <p:spPr>
          <a:xfrm>
            <a:off x="591850" y="4781350"/>
            <a:ext cx="1286700" cy="1230000"/>
          </a:xfrm>
          <a:prstGeom prst="flowChartConnector">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322" name="Google Shape;322;g2f0f5d5559f_1_354"/>
          <p:cNvPicPr preferRelativeResize="0"/>
          <p:nvPr/>
        </p:nvPicPr>
        <p:blipFill rotWithShape="1">
          <a:blip r:embed="rId5">
            <a:alphaModFix/>
          </a:blip>
          <a:srcRect/>
          <a:stretch/>
        </p:blipFill>
        <p:spPr>
          <a:xfrm>
            <a:off x="841699" y="5016674"/>
            <a:ext cx="711712" cy="773275"/>
          </a:xfrm>
          <a:prstGeom prst="rect">
            <a:avLst/>
          </a:prstGeom>
          <a:noFill/>
          <a:ln>
            <a:noFill/>
          </a:ln>
        </p:spPr>
      </p:pic>
      <p:sp>
        <p:nvSpPr>
          <p:cNvPr id="323" name="Google Shape;323;g2f0f5d5559f_1_354"/>
          <p:cNvSpPr txBox="1"/>
          <p:nvPr/>
        </p:nvSpPr>
        <p:spPr>
          <a:xfrm>
            <a:off x="10109375" y="1307750"/>
            <a:ext cx="1286700" cy="356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North America</a:t>
            </a:r>
            <a:endParaRPr sz="1400" b="0" i="0" u="none" strike="noStrike" cap="none">
              <a:solidFill>
                <a:schemeClr val="dk1"/>
              </a:solidFill>
              <a:latin typeface="Calibri"/>
              <a:ea typeface="Calibri"/>
              <a:cs typeface="Calibri"/>
              <a:sym typeface="Calibri"/>
            </a:endParaRPr>
          </a:p>
        </p:txBody>
      </p:sp>
      <p:sp>
        <p:nvSpPr>
          <p:cNvPr id="324" name="Google Shape;324;g2f0f5d5559f_1_354"/>
          <p:cNvSpPr txBox="1"/>
          <p:nvPr/>
        </p:nvSpPr>
        <p:spPr>
          <a:xfrm>
            <a:off x="8061725" y="1945600"/>
            <a:ext cx="1556700" cy="356100"/>
          </a:xfrm>
          <a:prstGeom prst="rect">
            <a:avLst/>
          </a:prstGeom>
          <a:solidFill>
            <a:schemeClr val="lt1"/>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FRONT VIEW</a:t>
            </a:r>
            <a:endParaRPr sz="1400" b="0" i="0" u="none" strike="noStrike" cap="none">
              <a:solidFill>
                <a:schemeClr val="dk1"/>
              </a:solidFill>
              <a:latin typeface="Calibri"/>
              <a:ea typeface="Calibri"/>
              <a:cs typeface="Calibri"/>
              <a:sym typeface="Calibri"/>
            </a:endParaRPr>
          </a:p>
        </p:txBody>
      </p:sp>
      <p:sp>
        <p:nvSpPr>
          <p:cNvPr id="325" name="Google Shape;325;g2f0f5d5559f_1_354"/>
          <p:cNvSpPr txBox="1"/>
          <p:nvPr/>
        </p:nvSpPr>
        <p:spPr>
          <a:xfrm>
            <a:off x="2727375" y="1945600"/>
            <a:ext cx="1556700" cy="356100"/>
          </a:xfrm>
          <a:prstGeom prst="rect">
            <a:avLst/>
          </a:prstGeom>
          <a:solidFill>
            <a:schemeClr val="lt1"/>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INTERNAL VIEW</a:t>
            </a:r>
            <a:endParaRPr sz="1400" b="0" i="0" u="none" strike="noStrike" cap="none">
              <a:solidFill>
                <a:schemeClr val="dk1"/>
              </a:solidFill>
              <a:latin typeface="Calibri"/>
              <a:ea typeface="Calibri"/>
              <a:cs typeface="Calibri"/>
              <a:sym typeface="Calibri"/>
            </a:endParaRPr>
          </a:p>
        </p:txBody>
      </p:sp>
      <p:pic>
        <p:nvPicPr>
          <p:cNvPr id="326" name="Google Shape;326;g2f0f5d5559f_1_354"/>
          <p:cNvPicPr preferRelativeResize="0"/>
          <p:nvPr/>
        </p:nvPicPr>
        <p:blipFill rotWithShape="1">
          <a:blip r:embed="rId6">
            <a:alphaModFix/>
          </a:blip>
          <a:srcRect/>
          <a:stretch/>
        </p:blipFill>
        <p:spPr>
          <a:xfrm>
            <a:off x="9724175" y="1307748"/>
            <a:ext cx="461400" cy="461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g2f0f5d5559f_1_462"/>
          <p:cNvSpPr txBox="1">
            <a:spLocks noGrp="1"/>
          </p:cNvSpPr>
          <p:nvPr>
            <p:ph type="title"/>
          </p:nvPr>
        </p:nvSpPr>
        <p:spPr>
          <a:xfrm>
            <a:off x="5028425" y="0"/>
            <a:ext cx="7163700" cy="17103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3200"/>
              <a:buFont typeface="Calibri"/>
              <a:buNone/>
            </a:pPr>
            <a:r>
              <a:rPr lang="en-US"/>
              <a:t>RESEARCH METHODOLOGY</a:t>
            </a:r>
            <a:endParaRPr/>
          </a:p>
          <a:p>
            <a:pPr marL="0" lvl="0" indent="0" algn="l" rtl="0">
              <a:lnSpc>
                <a:spcPct val="90000"/>
              </a:lnSpc>
              <a:spcBef>
                <a:spcPts val="1200"/>
              </a:spcBef>
              <a:spcAft>
                <a:spcPts val="1200"/>
              </a:spcAft>
              <a:buClr>
                <a:schemeClr val="accent2"/>
              </a:buClr>
              <a:buSzPts val="1800"/>
              <a:buFont typeface="Noto Sans Symbols"/>
              <a:buNone/>
            </a:pPr>
            <a:r>
              <a:rPr lang="en-US" sz="2200"/>
              <a:t>Quantitative Data Analysis</a:t>
            </a:r>
            <a:endParaRPr sz="3600"/>
          </a:p>
        </p:txBody>
      </p:sp>
      <p:sp>
        <p:nvSpPr>
          <p:cNvPr id="333" name="Google Shape;333;g2f0f5d5559f_1_462"/>
          <p:cNvSpPr txBox="1">
            <a:spLocks noGrp="1"/>
          </p:cNvSpPr>
          <p:nvPr>
            <p:ph type="body" idx="1"/>
          </p:nvPr>
        </p:nvSpPr>
        <p:spPr>
          <a:xfrm>
            <a:off x="5242425" y="2057400"/>
            <a:ext cx="6241800" cy="8934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accent2"/>
              </a:buClr>
              <a:buSzPts val="1800"/>
              <a:buFont typeface="Noto Sans Symbols"/>
              <a:buNone/>
            </a:pPr>
            <a:r>
              <a:rPr lang="en-US"/>
              <a:t>Instrument: </a:t>
            </a:r>
            <a:r>
              <a:rPr lang="en-US" sz="1600" i="1"/>
              <a:t>Android Application using Media and Google's ML Kit - Vision APIs.</a:t>
            </a:r>
            <a:endParaRPr sz="1600" i="1"/>
          </a:p>
        </p:txBody>
      </p:sp>
      <p:pic>
        <p:nvPicPr>
          <p:cNvPr id="334" name="Google Shape;334;g2f0f5d5559f_1_462"/>
          <p:cNvPicPr preferRelativeResize="0">
            <a:picLocks noGrp="1"/>
          </p:cNvPicPr>
          <p:nvPr>
            <p:ph type="pic" idx="2"/>
          </p:nvPr>
        </p:nvPicPr>
        <p:blipFill rotWithShape="1">
          <a:blip r:embed="rId3">
            <a:alphaModFix/>
          </a:blip>
          <a:srcRect t="9832" b="9832"/>
          <a:stretch/>
        </p:blipFill>
        <p:spPr>
          <a:xfrm>
            <a:off x="0" y="0"/>
            <a:ext cx="4287836" cy="6858001"/>
          </a:xfrm>
          <a:prstGeom prst="rect">
            <a:avLst/>
          </a:prstGeom>
          <a:noFill/>
          <a:ln>
            <a:noFill/>
          </a:ln>
        </p:spPr>
      </p:pic>
      <p:sp>
        <p:nvSpPr>
          <p:cNvPr id="335" name="Google Shape;335;g2f0f5d5559f_1_462"/>
          <p:cNvSpPr txBox="1"/>
          <p:nvPr/>
        </p:nvSpPr>
        <p:spPr>
          <a:xfrm>
            <a:off x="4781475" y="4917825"/>
            <a:ext cx="7163700" cy="4062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1000"/>
              </a:spcBef>
              <a:spcAft>
                <a:spcPts val="0"/>
              </a:spcAft>
              <a:buClr>
                <a:srgbClr val="000000"/>
              </a:buClr>
              <a:buSzPts val="1600"/>
              <a:buFont typeface="Arial"/>
              <a:buNone/>
            </a:pPr>
            <a:r>
              <a:rPr lang="en-US" sz="1600" b="0" i="1" u="none" strike="noStrike" cap="none">
                <a:solidFill>
                  <a:schemeClr val="dk1"/>
                </a:solidFill>
                <a:latin typeface="Calibri"/>
                <a:ea typeface="Calibri"/>
                <a:cs typeface="Calibri"/>
                <a:sym typeface="Calibri"/>
              </a:rPr>
              <a:t>Deep learning pre-trained models.</a:t>
            </a:r>
            <a:endParaRPr sz="1600" b="0" i="1" u="none" strike="noStrike" cap="none">
              <a:solidFill>
                <a:srgbClr val="000000"/>
              </a:solidFill>
              <a:latin typeface="Arial"/>
              <a:ea typeface="Arial"/>
              <a:cs typeface="Arial"/>
              <a:sym typeface="Arial"/>
            </a:endParaRPr>
          </a:p>
        </p:txBody>
      </p:sp>
      <p:pic>
        <p:nvPicPr>
          <p:cNvPr id="336" name="Google Shape;336;g2f0f5d5559f_1_462"/>
          <p:cNvPicPr preferRelativeResize="0"/>
          <p:nvPr/>
        </p:nvPicPr>
        <p:blipFill rotWithShape="1">
          <a:blip r:embed="rId4">
            <a:alphaModFix/>
          </a:blip>
          <a:srcRect/>
          <a:stretch/>
        </p:blipFill>
        <p:spPr>
          <a:xfrm>
            <a:off x="5028425" y="3342138"/>
            <a:ext cx="1766225" cy="1451875"/>
          </a:xfrm>
          <a:prstGeom prst="rect">
            <a:avLst/>
          </a:prstGeom>
          <a:noFill/>
          <a:ln>
            <a:noFill/>
          </a:ln>
        </p:spPr>
      </p:pic>
      <p:pic>
        <p:nvPicPr>
          <p:cNvPr id="337" name="Google Shape;337;g2f0f5d5559f_1_462"/>
          <p:cNvPicPr preferRelativeResize="0"/>
          <p:nvPr/>
        </p:nvPicPr>
        <p:blipFill rotWithShape="1">
          <a:blip r:embed="rId5">
            <a:alphaModFix/>
          </a:blip>
          <a:srcRect/>
          <a:stretch/>
        </p:blipFill>
        <p:spPr>
          <a:xfrm>
            <a:off x="7378513" y="3315550"/>
            <a:ext cx="1705976" cy="1505051"/>
          </a:xfrm>
          <a:prstGeom prst="rect">
            <a:avLst/>
          </a:prstGeom>
          <a:noFill/>
          <a:ln>
            <a:noFill/>
          </a:ln>
        </p:spPr>
      </p:pic>
      <p:pic>
        <p:nvPicPr>
          <p:cNvPr id="338" name="Google Shape;338;g2f0f5d5559f_1_462"/>
          <p:cNvPicPr preferRelativeResize="0"/>
          <p:nvPr/>
        </p:nvPicPr>
        <p:blipFill rotWithShape="1">
          <a:blip r:embed="rId6">
            <a:alphaModFix/>
          </a:blip>
          <a:srcRect/>
          <a:stretch/>
        </p:blipFill>
        <p:spPr>
          <a:xfrm>
            <a:off x="9668375" y="3315550"/>
            <a:ext cx="1705976" cy="15050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g2f0f5d5559f_1_448"/>
          <p:cNvSpPr txBox="1">
            <a:spLocks noGrp="1"/>
          </p:cNvSpPr>
          <p:nvPr>
            <p:ph type="title"/>
          </p:nvPr>
        </p:nvSpPr>
        <p:spPr>
          <a:xfrm>
            <a:off x="0" y="2"/>
            <a:ext cx="10515600" cy="1109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Font typeface="Calibri"/>
              <a:buNone/>
            </a:pPr>
            <a:r>
              <a:rPr lang="en-US"/>
              <a:t>RESEARCH METHODOLOGY</a:t>
            </a:r>
            <a:endParaRPr/>
          </a:p>
          <a:p>
            <a:pPr marL="0" lvl="0" indent="0" algn="l" rtl="0">
              <a:lnSpc>
                <a:spcPct val="90000"/>
              </a:lnSpc>
              <a:spcBef>
                <a:spcPts val="1200"/>
              </a:spcBef>
              <a:spcAft>
                <a:spcPts val="1200"/>
              </a:spcAft>
              <a:buClr>
                <a:schemeClr val="accent2"/>
              </a:buClr>
              <a:buSzPts val="1800"/>
              <a:buFont typeface="Noto Sans Symbols"/>
              <a:buNone/>
            </a:pPr>
            <a:r>
              <a:rPr lang="en-US" sz="2200"/>
              <a:t>Quantitative Data Analysis - Video processing applying Vision AI analysis.</a:t>
            </a:r>
            <a:endParaRPr sz="3600"/>
          </a:p>
        </p:txBody>
      </p:sp>
      <p:pic>
        <p:nvPicPr>
          <p:cNvPr id="345" name="Google Shape;345;g2f0f5d5559f_1_448" title="driver_03.mp4">
            <a:hlinkClick r:id="rId3"/>
          </p:cNvPr>
          <p:cNvPicPr preferRelativeResize="0"/>
          <p:nvPr/>
        </p:nvPicPr>
        <p:blipFill rotWithShape="1">
          <a:blip r:embed="rId4">
            <a:alphaModFix/>
          </a:blip>
          <a:srcRect/>
          <a:stretch/>
        </p:blipFill>
        <p:spPr>
          <a:xfrm>
            <a:off x="1042075" y="1109702"/>
            <a:ext cx="10107850" cy="544349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5"/>
                                        </p:tgtEl>
                                        <p:attrNameLst>
                                          <p:attrName>style.visibility</p:attrName>
                                        </p:attrNameLst>
                                      </p:cBhvr>
                                      <p:to>
                                        <p:strVal val="visible"/>
                                      </p:to>
                                    </p:set>
                                    <p:animEffect transition="in" filter="fade">
                                      <p:cBhvr>
                                        <p:cTn id="7" dur="1000"/>
                                        <p:tgtEl>
                                          <p:spTgt spid="3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g27fc9aa8af5_0_0"/>
          <p:cNvSpPr txBox="1">
            <a:spLocks noGrp="1"/>
          </p:cNvSpPr>
          <p:nvPr>
            <p:ph type="title"/>
          </p:nvPr>
        </p:nvSpPr>
        <p:spPr>
          <a:xfrm>
            <a:off x="0" y="2"/>
            <a:ext cx="10515600" cy="1109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Font typeface="Calibri"/>
              <a:buNone/>
            </a:pPr>
            <a:r>
              <a:rPr lang="en-US"/>
              <a:t>RESEARCH METHODOLOGY</a:t>
            </a:r>
            <a:endParaRPr/>
          </a:p>
          <a:p>
            <a:pPr marL="0" lvl="0" indent="0" algn="l" rtl="0">
              <a:lnSpc>
                <a:spcPct val="90000"/>
              </a:lnSpc>
              <a:spcBef>
                <a:spcPts val="1200"/>
              </a:spcBef>
              <a:spcAft>
                <a:spcPts val="1200"/>
              </a:spcAft>
              <a:buClr>
                <a:schemeClr val="accent2"/>
              </a:buClr>
              <a:buSzPts val="1800"/>
              <a:buFont typeface="Noto Sans Symbols"/>
              <a:buNone/>
            </a:pPr>
            <a:r>
              <a:rPr lang="en-US" sz="2200"/>
              <a:t>Quantitative Data Analysis - Video processing applying Vision AI analysis.</a:t>
            </a:r>
            <a:endParaRPr sz="3600"/>
          </a:p>
        </p:txBody>
      </p:sp>
      <p:grpSp>
        <p:nvGrpSpPr>
          <p:cNvPr id="352" name="Google Shape;352;g27fc9aa8af5_0_0"/>
          <p:cNvGrpSpPr/>
          <p:nvPr/>
        </p:nvGrpSpPr>
        <p:grpSpPr>
          <a:xfrm>
            <a:off x="2029010" y="1469700"/>
            <a:ext cx="8133972" cy="4320800"/>
            <a:chOff x="2151623" y="1781750"/>
            <a:chExt cx="8133972" cy="4320800"/>
          </a:xfrm>
        </p:grpSpPr>
        <p:pic>
          <p:nvPicPr>
            <p:cNvPr id="353" name="Google Shape;353;g27fc9aa8af5_0_0"/>
            <p:cNvPicPr preferRelativeResize="0"/>
            <p:nvPr/>
          </p:nvPicPr>
          <p:blipFill rotWithShape="1">
            <a:blip r:embed="rId3">
              <a:alphaModFix/>
            </a:blip>
            <a:srcRect/>
            <a:stretch/>
          </p:blipFill>
          <p:spPr>
            <a:xfrm>
              <a:off x="2151623" y="1781750"/>
              <a:ext cx="3874100" cy="4320800"/>
            </a:xfrm>
            <a:prstGeom prst="rect">
              <a:avLst/>
            </a:prstGeom>
            <a:noFill/>
            <a:ln w="9525" cap="flat" cmpd="sng">
              <a:solidFill>
                <a:schemeClr val="dk2"/>
              </a:solidFill>
              <a:prstDash val="solid"/>
              <a:round/>
              <a:headEnd type="none" w="sm" len="sm"/>
              <a:tailEnd type="none" w="sm" len="sm"/>
            </a:ln>
          </p:spPr>
        </p:pic>
        <p:pic>
          <p:nvPicPr>
            <p:cNvPr id="354" name="Google Shape;354;g27fc9aa8af5_0_0"/>
            <p:cNvPicPr preferRelativeResize="0"/>
            <p:nvPr/>
          </p:nvPicPr>
          <p:blipFill rotWithShape="1">
            <a:blip r:embed="rId4">
              <a:alphaModFix/>
            </a:blip>
            <a:srcRect/>
            <a:stretch/>
          </p:blipFill>
          <p:spPr>
            <a:xfrm>
              <a:off x="6167325" y="1781750"/>
              <a:ext cx="4118270" cy="4320800"/>
            </a:xfrm>
            <a:prstGeom prst="rect">
              <a:avLst/>
            </a:prstGeom>
            <a:noFill/>
            <a:ln w="9525" cap="flat" cmpd="sng">
              <a:solidFill>
                <a:schemeClr val="dk2"/>
              </a:solidFill>
              <a:prstDash val="solid"/>
              <a:round/>
              <a:headEnd type="none" w="sm" len="sm"/>
              <a:tailEnd type="none" w="sm" len="sm"/>
            </a:ln>
          </p:spPr>
        </p:pic>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g2f0f5d5559f_1_407"/>
          <p:cNvSpPr txBox="1">
            <a:spLocks noGrp="1"/>
          </p:cNvSpPr>
          <p:nvPr>
            <p:ph type="title"/>
          </p:nvPr>
        </p:nvSpPr>
        <p:spPr>
          <a:xfrm>
            <a:off x="0" y="0"/>
            <a:ext cx="121920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Calibri"/>
              <a:buNone/>
            </a:pPr>
            <a:r>
              <a:rPr lang="en-US"/>
              <a:t>RESEARCH METHODOLOGY</a:t>
            </a:r>
            <a:endParaRPr/>
          </a:p>
          <a:p>
            <a:pPr marL="0" lvl="0" indent="0" algn="l" rtl="0">
              <a:lnSpc>
                <a:spcPct val="90000"/>
              </a:lnSpc>
              <a:spcBef>
                <a:spcPts val="1200"/>
              </a:spcBef>
              <a:spcAft>
                <a:spcPts val="1200"/>
              </a:spcAft>
              <a:buClr>
                <a:schemeClr val="accent2"/>
              </a:buClr>
              <a:buSzPts val="1800"/>
              <a:buFont typeface="Noto Sans Symbols"/>
              <a:buNone/>
            </a:pPr>
            <a:r>
              <a:rPr lang="en-US" sz="2200"/>
              <a:t>Data Collection - Experiment Two (27 truck drivers)</a:t>
            </a:r>
            <a:endParaRPr sz="3600"/>
          </a:p>
        </p:txBody>
      </p:sp>
      <p:sp>
        <p:nvSpPr>
          <p:cNvPr id="361" name="Google Shape;361;g2f0f5d5559f_1_407"/>
          <p:cNvSpPr/>
          <p:nvPr/>
        </p:nvSpPr>
        <p:spPr>
          <a:xfrm>
            <a:off x="838200" y="1794175"/>
            <a:ext cx="5264400" cy="4113000"/>
          </a:xfrm>
          <a:prstGeom prst="rect">
            <a:avLst/>
          </a:prstGeom>
          <a:noFill/>
          <a:ln w="9525" cap="flat" cmpd="sng">
            <a:solidFill>
              <a:srgbClr val="CACAC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62" name="Google Shape;362;g2f0f5d5559f_1_407"/>
          <p:cNvSpPr/>
          <p:nvPr/>
        </p:nvSpPr>
        <p:spPr>
          <a:xfrm>
            <a:off x="6207875" y="1794175"/>
            <a:ext cx="5264400" cy="4113000"/>
          </a:xfrm>
          <a:prstGeom prst="rect">
            <a:avLst/>
          </a:prstGeom>
          <a:noFill/>
          <a:ln w="9525" cap="flat" cmpd="sng">
            <a:solidFill>
              <a:srgbClr val="CACAC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363" name="Google Shape;363;g2f0f5d5559f_1_407"/>
          <p:cNvPicPr preferRelativeResize="0"/>
          <p:nvPr/>
        </p:nvPicPr>
        <p:blipFill rotWithShape="1">
          <a:blip r:embed="rId3">
            <a:alphaModFix/>
          </a:blip>
          <a:srcRect l="14109" r="14117"/>
          <a:stretch/>
        </p:blipFill>
        <p:spPr>
          <a:xfrm>
            <a:off x="967900" y="1865000"/>
            <a:ext cx="5075650" cy="3977875"/>
          </a:xfrm>
          <a:prstGeom prst="rect">
            <a:avLst/>
          </a:prstGeom>
          <a:noFill/>
          <a:ln>
            <a:noFill/>
          </a:ln>
        </p:spPr>
      </p:pic>
      <p:pic>
        <p:nvPicPr>
          <p:cNvPr id="364" name="Google Shape;364;g2f0f5d5559f_1_407"/>
          <p:cNvPicPr preferRelativeResize="0"/>
          <p:nvPr/>
        </p:nvPicPr>
        <p:blipFill rotWithShape="1">
          <a:blip r:embed="rId4">
            <a:alphaModFix/>
          </a:blip>
          <a:srcRect l="14109" r="14117"/>
          <a:stretch/>
        </p:blipFill>
        <p:spPr>
          <a:xfrm>
            <a:off x="6302250" y="1865000"/>
            <a:ext cx="5075650" cy="3977875"/>
          </a:xfrm>
          <a:prstGeom prst="rect">
            <a:avLst/>
          </a:prstGeom>
          <a:noFill/>
          <a:ln>
            <a:noFill/>
          </a:ln>
        </p:spPr>
      </p:pic>
      <p:sp>
        <p:nvSpPr>
          <p:cNvPr id="365" name="Google Shape;365;g2f0f5d5559f_1_407"/>
          <p:cNvSpPr txBox="1"/>
          <p:nvPr/>
        </p:nvSpPr>
        <p:spPr>
          <a:xfrm>
            <a:off x="8061725" y="1945600"/>
            <a:ext cx="1556700" cy="356100"/>
          </a:xfrm>
          <a:prstGeom prst="rect">
            <a:avLst/>
          </a:prstGeom>
          <a:solidFill>
            <a:schemeClr val="lt1"/>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FRONT VIEW</a:t>
            </a:r>
            <a:endParaRPr sz="1400" b="0" i="0" u="none" strike="noStrike" cap="none">
              <a:solidFill>
                <a:schemeClr val="dk1"/>
              </a:solidFill>
              <a:latin typeface="Calibri"/>
              <a:ea typeface="Calibri"/>
              <a:cs typeface="Calibri"/>
              <a:sym typeface="Calibri"/>
            </a:endParaRPr>
          </a:p>
        </p:txBody>
      </p:sp>
      <p:sp>
        <p:nvSpPr>
          <p:cNvPr id="366" name="Google Shape;366;g2f0f5d5559f_1_407"/>
          <p:cNvSpPr txBox="1"/>
          <p:nvPr/>
        </p:nvSpPr>
        <p:spPr>
          <a:xfrm>
            <a:off x="2727375" y="1945600"/>
            <a:ext cx="1556700" cy="356100"/>
          </a:xfrm>
          <a:prstGeom prst="rect">
            <a:avLst/>
          </a:prstGeom>
          <a:solidFill>
            <a:schemeClr val="lt1"/>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INTERNAL VIEW</a:t>
            </a:r>
            <a:endParaRPr sz="1400" b="0" i="0" u="none" strike="noStrike" cap="none">
              <a:solidFill>
                <a:schemeClr val="dk1"/>
              </a:solidFill>
              <a:latin typeface="Calibri"/>
              <a:ea typeface="Calibri"/>
              <a:cs typeface="Calibri"/>
              <a:sym typeface="Calibri"/>
            </a:endParaRPr>
          </a:p>
        </p:txBody>
      </p:sp>
      <p:sp>
        <p:nvSpPr>
          <p:cNvPr id="367" name="Google Shape;367;g2f0f5d5559f_1_407"/>
          <p:cNvSpPr txBox="1"/>
          <p:nvPr/>
        </p:nvSpPr>
        <p:spPr>
          <a:xfrm>
            <a:off x="10682425" y="1307750"/>
            <a:ext cx="713700" cy="3561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Latam</a:t>
            </a:r>
            <a:endParaRPr sz="1400" b="0" i="0" u="none" strike="noStrike" cap="none">
              <a:solidFill>
                <a:schemeClr val="dk1"/>
              </a:solidFill>
              <a:latin typeface="Calibri"/>
              <a:ea typeface="Calibri"/>
              <a:cs typeface="Calibri"/>
              <a:sym typeface="Calibri"/>
            </a:endParaRPr>
          </a:p>
        </p:txBody>
      </p:sp>
      <p:pic>
        <p:nvPicPr>
          <p:cNvPr id="368" name="Google Shape;368;g2f0f5d5559f_1_407"/>
          <p:cNvPicPr preferRelativeResize="0"/>
          <p:nvPr/>
        </p:nvPicPr>
        <p:blipFill rotWithShape="1">
          <a:blip r:embed="rId5">
            <a:alphaModFix/>
          </a:blip>
          <a:srcRect/>
          <a:stretch/>
        </p:blipFill>
        <p:spPr>
          <a:xfrm>
            <a:off x="10333775" y="1307748"/>
            <a:ext cx="461400" cy="461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g27fc9aa8af5_0_9"/>
          <p:cNvSpPr txBox="1">
            <a:spLocks noGrp="1"/>
          </p:cNvSpPr>
          <p:nvPr>
            <p:ph type="title"/>
          </p:nvPr>
        </p:nvSpPr>
        <p:spPr>
          <a:xfrm>
            <a:off x="0" y="2"/>
            <a:ext cx="10515600" cy="1109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Font typeface="Calibri"/>
              <a:buNone/>
            </a:pPr>
            <a:r>
              <a:rPr lang="en-US"/>
              <a:t>RESEARCH METHODOLOGY</a:t>
            </a:r>
            <a:endParaRPr/>
          </a:p>
          <a:p>
            <a:pPr marL="0" lvl="0" indent="0" algn="l" rtl="0">
              <a:lnSpc>
                <a:spcPct val="90000"/>
              </a:lnSpc>
              <a:spcBef>
                <a:spcPts val="1200"/>
              </a:spcBef>
              <a:spcAft>
                <a:spcPts val="1200"/>
              </a:spcAft>
              <a:buClr>
                <a:schemeClr val="accent2"/>
              </a:buClr>
              <a:buSzPts val="1800"/>
              <a:buFont typeface="Noto Sans Symbols"/>
              <a:buNone/>
            </a:pPr>
            <a:r>
              <a:rPr lang="en-US" sz="2200"/>
              <a:t>Quantitative Data Analysis - Video processing applying Vision AI analysis.</a:t>
            </a:r>
            <a:endParaRPr sz="3600"/>
          </a:p>
        </p:txBody>
      </p:sp>
      <p:pic>
        <p:nvPicPr>
          <p:cNvPr id="375" name="Google Shape;375;g27fc9aa8af5_0_9"/>
          <p:cNvPicPr preferRelativeResize="0"/>
          <p:nvPr/>
        </p:nvPicPr>
        <p:blipFill>
          <a:blip r:embed="rId3">
            <a:alphaModFix/>
          </a:blip>
          <a:stretch>
            <a:fillRect/>
          </a:stretch>
        </p:blipFill>
        <p:spPr>
          <a:xfrm>
            <a:off x="1851150" y="1109700"/>
            <a:ext cx="8360649" cy="50697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g2f102661872_0_8"/>
          <p:cNvSpPr txBox="1">
            <a:spLocks noGrp="1"/>
          </p:cNvSpPr>
          <p:nvPr>
            <p:ph type="title"/>
          </p:nvPr>
        </p:nvSpPr>
        <p:spPr>
          <a:xfrm>
            <a:off x="0" y="0"/>
            <a:ext cx="7500900" cy="1581900"/>
          </a:xfrm>
          <a:prstGeom prst="rect">
            <a:avLst/>
          </a:prstGeom>
          <a:noFill/>
          <a:ln>
            <a:noFill/>
          </a:ln>
        </p:spPr>
        <p:txBody>
          <a:bodyPr spcFirstLastPara="1" wrap="square" lIns="91425" tIns="45700" rIns="91425" bIns="45700" anchor="b" anchorCtr="0">
            <a:noAutofit/>
          </a:bodyPr>
          <a:lstStyle/>
          <a:p>
            <a:pPr marL="457200" lvl="0" indent="0" algn="l" rtl="0">
              <a:spcBef>
                <a:spcPts val="0"/>
              </a:spcBef>
              <a:spcAft>
                <a:spcPts val="0"/>
              </a:spcAft>
              <a:buClr>
                <a:schemeClr val="dk1"/>
              </a:buClr>
              <a:buSzPts val="3200"/>
              <a:buFont typeface="Calibri"/>
              <a:buNone/>
            </a:pPr>
            <a:r>
              <a:rPr lang="en-US"/>
              <a:t>RESEARCH METHODOLOGY</a:t>
            </a:r>
            <a:endParaRPr/>
          </a:p>
          <a:p>
            <a:pPr marL="457200" lvl="0" indent="0" algn="l" rtl="0">
              <a:spcBef>
                <a:spcPts val="1200"/>
              </a:spcBef>
              <a:spcAft>
                <a:spcPts val="1200"/>
              </a:spcAft>
              <a:buClr>
                <a:schemeClr val="accent2"/>
              </a:buClr>
              <a:buSzPts val="1800"/>
              <a:buFont typeface="Noto Sans Symbols"/>
              <a:buNone/>
            </a:pPr>
            <a:r>
              <a:rPr lang="en-US" sz="2200"/>
              <a:t>Quantitative Data Analysis </a:t>
            </a:r>
            <a:endParaRPr/>
          </a:p>
        </p:txBody>
      </p:sp>
      <p:pic>
        <p:nvPicPr>
          <p:cNvPr id="382" name="Google Shape;382;g2f102661872_0_8"/>
          <p:cNvPicPr preferRelativeResize="0">
            <a:picLocks noGrp="1"/>
          </p:cNvPicPr>
          <p:nvPr>
            <p:ph type="pic" idx="2"/>
          </p:nvPr>
        </p:nvPicPr>
        <p:blipFill rotWithShape="1">
          <a:blip r:embed="rId3">
            <a:alphaModFix/>
          </a:blip>
          <a:srcRect l="28584" r="28584"/>
          <a:stretch/>
        </p:blipFill>
        <p:spPr>
          <a:xfrm>
            <a:off x="7500938" y="-22225"/>
            <a:ext cx="4714798" cy="6880202"/>
          </a:xfrm>
          <a:prstGeom prst="rect">
            <a:avLst/>
          </a:prstGeom>
        </p:spPr>
      </p:pic>
      <p:sp>
        <p:nvSpPr>
          <p:cNvPr id="383" name="Google Shape;383;g2f102661872_0_8"/>
          <p:cNvSpPr txBox="1">
            <a:spLocks noGrp="1"/>
          </p:cNvSpPr>
          <p:nvPr>
            <p:ph type="body" idx="1"/>
          </p:nvPr>
        </p:nvSpPr>
        <p:spPr>
          <a:xfrm>
            <a:off x="565575" y="1837200"/>
            <a:ext cx="6241800" cy="8934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accent2"/>
              </a:buClr>
              <a:buSzPts val="1800"/>
              <a:buFont typeface="Noto Sans Symbols"/>
              <a:buNone/>
            </a:pPr>
            <a:r>
              <a:rPr lang="en-US"/>
              <a:t>Instrument: Overview of </a:t>
            </a:r>
            <a:r>
              <a:rPr lang="en-US" sz="1600" i="1"/>
              <a:t>Custom machine learning model.</a:t>
            </a:r>
            <a:endParaRPr sz="1600" i="1"/>
          </a:p>
        </p:txBody>
      </p:sp>
      <p:pic>
        <p:nvPicPr>
          <p:cNvPr id="384" name="Google Shape;384;g2f102661872_0_8"/>
          <p:cNvPicPr preferRelativeResize="0"/>
          <p:nvPr/>
        </p:nvPicPr>
        <p:blipFill>
          <a:blip r:embed="rId4">
            <a:alphaModFix/>
          </a:blip>
          <a:stretch>
            <a:fillRect/>
          </a:stretch>
        </p:blipFill>
        <p:spPr>
          <a:xfrm>
            <a:off x="152375" y="2841050"/>
            <a:ext cx="7196139" cy="296640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g2f116e45874_1_8"/>
          <p:cNvSpPr txBox="1">
            <a:spLocks noGrp="1"/>
          </p:cNvSpPr>
          <p:nvPr>
            <p:ph type="title"/>
          </p:nvPr>
        </p:nvSpPr>
        <p:spPr>
          <a:xfrm>
            <a:off x="838201" y="448056"/>
            <a:ext cx="6172200" cy="15819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391" name="Google Shape;391;g2f116e45874_1_8"/>
          <p:cNvSpPr txBox="1">
            <a:spLocks noGrp="1"/>
          </p:cNvSpPr>
          <p:nvPr>
            <p:ph type="body" idx="1"/>
          </p:nvPr>
        </p:nvSpPr>
        <p:spPr>
          <a:xfrm>
            <a:off x="838200" y="2257063"/>
            <a:ext cx="4893900" cy="39048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392" name="Google Shape;392;g2f116e45874_1_8"/>
          <p:cNvSpPr>
            <a:spLocks noGrp="1"/>
          </p:cNvSpPr>
          <p:nvPr>
            <p:ph type="pic" idx="2"/>
          </p:nvPr>
        </p:nvSpPr>
        <p:spPr>
          <a:xfrm>
            <a:off x="7500938" y="-22225"/>
            <a:ext cx="4714800" cy="6880200"/>
          </a:xfrm>
          <a:prstGeom prst="rect">
            <a:avLst/>
          </a:prstGeom>
        </p:spPr>
        <p:txBody>
          <a:bodyPr/>
          <a:lstStyle/>
          <a:p>
            <a:endParaRPr lang="en-US"/>
          </a:p>
        </p:txBody>
      </p:sp>
      <p:pic>
        <p:nvPicPr>
          <p:cNvPr id="393" name="Google Shape;393;g2f116e45874_1_8"/>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g2f116e45874_2_59"/>
          <p:cNvSpPr txBox="1">
            <a:spLocks noGrp="1"/>
          </p:cNvSpPr>
          <p:nvPr>
            <p:ph type="title"/>
          </p:nvPr>
        </p:nvSpPr>
        <p:spPr>
          <a:xfrm>
            <a:off x="0" y="0"/>
            <a:ext cx="7500900" cy="1581900"/>
          </a:xfrm>
          <a:prstGeom prst="rect">
            <a:avLst/>
          </a:prstGeom>
          <a:noFill/>
          <a:ln>
            <a:noFill/>
          </a:ln>
        </p:spPr>
        <p:txBody>
          <a:bodyPr spcFirstLastPara="1" wrap="square" lIns="91425" tIns="45700" rIns="91425" bIns="45700" anchor="b" anchorCtr="0">
            <a:noAutofit/>
          </a:bodyPr>
          <a:lstStyle/>
          <a:p>
            <a:pPr marL="457200" lvl="0" indent="0" algn="l" rtl="0">
              <a:spcBef>
                <a:spcPts val="0"/>
              </a:spcBef>
              <a:spcAft>
                <a:spcPts val="0"/>
              </a:spcAft>
              <a:buClr>
                <a:schemeClr val="dk1"/>
              </a:buClr>
              <a:buSzPts val="3200"/>
              <a:buFont typeface="Calibri"/>
              <a:buNone/>
            </a:pPr>
            <a:r>
              <a:rPr lang="en-US"/>
              <a:t>RESEARCH METHODOLOGY</a:t>
            </a:r>
            <a:endParaRPr/>
          </a:p>
          <a:p>
            <a:pPr marL="457200" lvl="0" indent="0" algn="l" rtl="0">
              <a:spcBef>
                <a:spcPts val="1200"/>
              </a:spcBef>
              <a:spcAft>
                <a:spcPts val="1200"/>
              </a:spcAft>
              <a:buClr>
                <a:schemeClr val="accent2"/>
              </a:buClr>
              <a:buSzPts val="1800"/>
              <a:buFont typeface="Noto Sans Symbols"/>
              <a:buNone/>
            </a:pPr>
            <a:r>
              <a:rPr lang="en-US" sz="2200"/>
              <a:t>Quantitative Data Analysis</a:t>
            </a:r>
            <a:endParaRPr/>
          </a:p>
        </p:txBody>
      </p:sp>
      <p:pic>
        <p:nvPicPr>
          <p:cNvPr id="400" name="Google Shape;400;g2f116e45874_2_59"/>
          <p:cNvPicPr preferRelativeResize="0">
            <a:picLocks noGrp="1"/>
          </p:cNvPicPr>
          <p:nvPr>
            <p:ph type="pic" idx="2"/>
          </p:nvPr>
        </p:nvPicPr>
        <p:blipFill rotWithShape="1">
          <a:blip r:embed="rId3">
            <a:alphaModFix/>
          </a:blip>
          <a:srcRect l="28584" r="28584"/>
          <a:stretch/>
        </p:blipFill>
        <p:spPr>
          <a:xfrm>
            <a:off x="7500938" y="-22225"/>
            <a:ext cx="4714798" cy="6880202"/>
          </a:xfrm>
          <a:prstGeom prst="rect">
            <a:avLst/>
          </a:prstGeom>
        </p:spPr>
      </p:pic>
      <p:sp>
        <p:nvSpPr>
          <p:cNvPr id="401" name="Google Shape;401;g2f116e45874_2_59"/>
          <p:cNvSpPr txBox="1">
            <a:spLocks noGrp="1"/>
          </p:cNvSpPr>
          <p:nvPr>
            <p:ph type="body" idx="1"/>
          </p:nvPr>
        </p:nvSpPr>
        <p:spPr>
          <a:xfrm>
            <a:off x="565575" y="1837200"/>
            <a:ext cx="6241800" cy="469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accent2"/>
              </a:buClr>
              <a:buSzPts val="1800"/>
              <a:buFont typeface="Noto Sans Symbols"/>
              <a:buNone/>
            </a:pPr>
            <a:r>
              <a:rPr lang="en-US"/>
              <a:t>Instrument: </a:t>
            </a:r>
            <a:r>
              <a:rPr lang="en-US" sz="1600" i="1"/>
              <a:t>Custom machine learning model.</a:t>
            </a:r>
            <a:endParaRPr sz="1600" i="1"/>
          </a:p>
        </p:txBody>
      </p:sp>
      <p:pic>
        <p:nvPicPr>
          <p:cNvPr id="402" name="Google Shape;402;g2f116e45874_2_59"/>
          <p:cNvPicPr preferRelativeResize="0"/>
          <p:nvPr/>
        </p:nvPicPr>
        <p:blipFill>
          <a:blip r:embed="rId4">
            <a:alphaModFix/>
          </a:blip>
          <a:stretch>
            <a:fillRect/>
          </a:stretch>
        </p:blipFill>
        <p:spPr>
          <a:xfrm>
            <a:off x="471850" y="2405000"/>
            <a:ext cx="6557200" cy="3822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g2f116e45874_2_68"/>
          <p:cNvSpPr txBox="1">
            <a:spLocks noGrp="1"/>
          </p:cNvSpPr>
          <p:nvPr>
            <p:ph type="title"/>
          </p:nvPr>
        </p:nvSpPr>
        <p:spPr>
          <a:xfrm>
            <a:off x="0" y="0"/>
            <a:ext cx="7500900" cy="1581900"/>
          </a:xfrm>
          <a:prstGeom prst="rect">
            <a:avLst/>
          </a:prstGeom>
          <a:noFill/>
          <a:ln>
            <a:noFill/>
          </a:ln>
        </p:spPr>
        <p:txBody>
          <a:bodyPr spcFirstLastPara="1" wrap="square" lIns="91425" tIns="45700" rIns="91425" bIns="45700" anchor="t" anchorCtr="0">
            <a:noAutofit/>
          </a:bodyPr>
          <a:lstStyle/>
          <a:p>
            <a:pPr marL="457200" lvl="0" indent="0" algn="l" rtl="0">
              <a:spcBef>
                <a:spcPts val="0"/>
              </a:spcBef>
              <a:spcAft>
                <a:spcPts val="0"/>
              </a:spcAft>
              <a:buClr>
                <a:schemeClr val="dk1"/>
              </a:buClr>
              <a:buSzPts val="3200"/>
              <a:buFont typeface="Calibri"/>
              <a:buNone/>
            </a:pPr>
            <a:r>
              <a:rPr lang="en-US"/>
              <a:t>RESEARCH METHODOLOGY</a:t>
            </a:r>
            <a:endParaRPr/>
          </a:p>
          <a:p>
            <a:pPr marL="457200" lvl="0" indent="0" algn="l" rtl="0">
              <a:spcBef>
                <a:spcPts val="1200"/>
              </a:spcBef>
              <a:spcAft>
                <a:spcPts val="1200"/>
              </a:spcAft>
              <a:buClr>
                <a:schemeClr val="accent2"/>
              </a:buClr>
              <a:buSzPts val="1800"/>
              <a:buFont typeface="Noto Sans Symbols"/>
              <a:buNone/>
            </a:pPr>
            <a:r>
              <a:rPr lang="en-US" sz="2200"/>
              <a:t>Quantitative Data Analysis</a:t>
            </a:r>
            <a:endParaRPr/>
          </a:p>
        </p:txBody>
      </p:sp>
      <p:pic>
        <p:nvPicPr>
          <p:cNvPr id="409" name="Google Shape;409;g2f116e45874_2_68"/>
          <p:cNvPicPr preferRelativeResize="0">
            <a:picLocks noGrp="1"/>
          </p:cNvPicPr>
          <p:nvPr>
            <p:ph type="pic" idx="2"/>
          </p:nvPr>
        </p:nvPicPr>
        <p:blipFill rotWithShape="1">
          <a:blip r:embed="rId3">
            <a:alphaModFix/>
          </a:blip>
          <a:srcRect l="28584" r="28584"/>
          <a:stretch/>
        </p:blipFill>
        <p:spPr>
          <a:xfrm>
            <a:off x="7500938" y="-22225"/>
            <a:ext cx="4714798" cy="6880202"/>
          </a:xfrm>
          <a:prstGeom prst="rect">
            <a:avLst/>
          </a:prstGeom>
        </p:spPr>
      </p:pic>
      <p:sp>
        <p:nvSpPr>
          <p:cNvPr id="410" name="Google Shape;410;g2f116e45874_2_68"/>
          <p:cNvSpPr txBox="1">
            <a:spLocks noGrp="1"/>
          </p:cNvSpPr>
          <p:nvPr>
            <p:ph type="body" idx="1"/>
          </p:nvPr>
        </p:nvSpPr>
        <p:spPr>
          <a:xfrm>
            <a:off x="565575" y="1075200"/>
            <a:ext cx="6241800" cy="469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accent2"/>
              </a:buClr>
              <a:buSzPts val="1800"/>
              <a:buFont typeface="Noto Sans Symbols"/>
              <a:buNone/>
            </a:pPr>
            <a:r>
              <a:rPr lang="en-US"/>
              <a:t>Instrument: </a:t>
            </a:r>
            <a:r>
              <a:rPr lang="en-US" sz="1600" i="1"/>
              <a:t>Custom machine learning model.</a:t>
            </a:r>
            <a:endParaRPr sz="1600" i="1"/>
          </a:p>
        </p:txBody>
      </p:sp>
      <p:pic>
        <p:nvPicPr>
          <p:cNvPr id="411" name="Google Shape;411;g2f116e45874_2_68"/>
          <p:cNvPicPr preferRelativeResize="0"/>
          <p:nvPr/>
        </p:nvPicPr>
        <p:blipFill>
          <a:blip r:embed="rId4">
            <a:alphaModFix/>
          </a:blip>
          <a:stretch>
            <a:fillRect/>
          </a:stretch>
        </p:blipFill>
        <p:spPr>
          <a:xfrm>
            <a:off x="1582750" y="1761000"/>
            <a:ext cx="4335389" cy="4246199"/>
          </a:xfrm>
          <a:prstGeom prst="rect">
            <a:avLst/>
          </a:prstGeom>
          <a:noFill/>
          <a:ln>
            <a:noFill/>
          </a:ln>
        </p:spPr>
      </p:pic>
      <p:sp>
        <p:nvSpPr>
          <p:cNvPr id="412" name="Google Shape;412;g2f116e45874_2_68"/>
          <p:cNvSpPr txBox="1">
            <a:spLocks noGrp="1"/>
          </p:cNvSpPr>
          <p:nvPr>
            <p:ph type="body" idx="1"/>
          </p:nvPr>
        </p:nvSpPr>
        <p:spPr>
          <a:xfrm>
            <a:off x="767625" y="2160875"/>
            <a:ext cx="1148700" cy="397800"/>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1000"/>
              </a:spcBef>
              <a:spcAft>
                <a:spcPts val="0"/>
              </a:spcAft>
              <a:buClr>
                <a:schemeClr val="accent2"/>
              </a:buClr>
              <a:buSzPts val="1800"/>
              <a:buFont typeface="Noto Sans Symbols"/>
              <a:buNone/>
            </a:pPr>
            <a:r>
              <a:rPr lang="en-US" sz="1400"/>
              <a:t>Safe Driving</a:t>
            </a:r>
            <a:endParaRPr sz="1400" i="1"/>
          </a:p>
        </p:txBody>
      </p:sp>
      <p:sp>
        <p:nvSpPr>
          <p:cNvPr id="413" name="Google Shape;413;g2f116e45874_2_68"/>
          <p:cNvSpPr txBox="1">
            <a:spLocks noGrp="1"/>
          </p:cNvSpPr>
          <p:nvPr>
            <p:ph type="body" idx="1"/>
          </p:nvPr>
        </p:nvSpPr>
        <p:spPr>
          <a:xfrm>
            <a:off x="917325" y="2884925"/>
            <a:ext cx="999000" cy="397800"/>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1000"/>
              </a:spcBef>
              <a:spcAft>
                <a:spcPts val="0"/>
              </a:spcAft>
              <a:buClr>
                <a:schemeClr val="accent2"/>
              </a:buClr>
              <a:buSzPts val="1800"/>
              <a:buFont typeface="Noto Sans Symbols"/>
              <a:buNone/>
            </a:pPr>
            <a:r>
              <a:rPr lang="en-US" sz="1400"/>
              <a:t>Fatigue</a:t>
            </a:r>
            <a:endParaRPr sz="1400" i="1"/>
          </a:p>
        </p:txBody>
      </p:sp>
      <p:sp>
        <p:nvSpPr>
          <p:cNvPr id="414" name="Google Shape;414;g2f116e45874_2_68"/>
          <p:cNvSpPr txBox="1">
            <a:spLocks noGrp="1"/>
          </p:cNvSpPr>
          <p:nvPr>
            <p:ph type="body" idx="1"/>
          </p:nvPr>
        </p:nvSpPr>
        <p:spPr>
          <a:xfrm>
            <a:off x="918675" y="3685200"/>
            <a:ext cx="999000" cy="397800"/>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1000"/>
              </a:spcBef>
              <a:spcAft>
                <a:spcPts val="0"/>
              </a:spcAft>
              <a:buClr>
                <a:schemeClr val="accent2"/>
              </a:buClr>
              <a:buSzPts val="1800"/>
              <a:buFont typeface="Noto Sans Symbols"/>
              <a:buNone/>
            </a:pPr>
            <a:r>
              <a:rPr lang="en-US" sz="1400"/>
              <a:t>Distraction</a:t>
            </a:r>
            <a:endParaRPr sz="1400" i="1"/>
          </a:p>
        </p:txBody>
      </p:sp>
      <p:sp>
        <p:nvSpPr>
          <p:cNvPr id="415" name="Google Shape;415;g2f116e45874_2_68"/>
          <p:cNvSpPr txBox="1">
            <a:spLocks noGrp="1"/>
          </p:cNvSpPr>
          <p:nvPr>
            <p:ph type="body" idx="1"/>
          </p:nvPr>
        </p:nvSpPr>
        <p:spPr>
          <a:xfrm>
            <a:off x="971175" y="4400750"/>
            <a:ext cx="946500" cy="397800"/>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1000"/>
              </a:spcBef>
              <a:spcAft>
                <a:spcPts val="0"/>
              </a:spcAft>
              <a:buClr>
                <a:schemeClr val="accent2"/>
              </a:buClr>
              <a:buSzPts val="1800"/>
              <a:buFont typeface="Noto Sans Symbols"/>
              <a:buNone/>
            </a:pPr>
            <a:r>
              <a:rPr lang="en-US" sz="1400"/>
              <a:t>Mobile</a:t>
            </a:r>
            <a:endParaRPr sz="1400" i="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3"/>
          <p:cNvSpPr txBox="1">
            <a:spLocks noGrp="1"/>
          </p:cNvSpPr>
          <p:nvPr>
            <p:ph type="title"/>
          </p:nvPr>
        </p:nvSpPr>
        <p:spPr>
          <a:xfrm>
            <a:off x="5242425" y="466344"/>
            <a:ext cx="6241651" cy="1710354"/>
          </a:xfrm>
          <a:prstGeom prst="rect">
            <a:avLst/>
          </a:prstGeom>
          <a:noFill/>
          <a:ln>
            <a:noFill/>
          </a:ln>
        </p:spPr>
        <p:txBody>
          <a:bodyPr spcFirstLastPara="1" wrap="square" lIns="91425" tIns="45700" rIns="91425" bIns="0" anchor="ctr" anchorCtr="0">
            <a:noAutofit/>
          </a:bodyPr>
          <a:lstStyle/>
          <a:p>
            <a:pPr marL="0" lvl="0" indent="0" algn="l" rtl="0">
              <a:lnSpc>
                <a:spcPct val="90000"/>
              </a:lnSpc>
              <a:spcBef>
                <a:spcPts val="0"/>
              </a:spcBef>
              <a:spcAft>
                <a:spcPts val="0"/>
              </a:spcAft>
              <a:buClr>
                <a:schemeClr val="dk1"/>
              </a:buClr>
              <a:buSzPts val="3200"/>
              <a:buFont typeface="Calibri"/>
              <a:buNone/>
            </a:pPr>
            <a:r>
              <a:rPr lang="en-US"/>
              <a:t>PROBLEM STATEMENT</a:t>
            </a:r>
            <a:endParaRPr/>
          </a:p>
        </p:txBody>
      </p:sp>
      <p:pic>
        <p:nvPicPr>
          <p:cNvPr id="99" name="Google Shape;99;p3"/>
          <p:cNvPicPr preferRelativeResize="0">
            <a:picLocks noGrp="1"/>
          </p:cNvPicPr>
          <p:nvPr>
            <p:ph type="pic" idx="2"/>
          </p:nvPr>
        </p:nvPicPr>
        <p:blipFill rotWithShape="1">
          <a:blip r:embed="rId3">
            <a:alphaModFix/>
          </a:blip>
          <a:srcRect l="29161" r="29166"/>
          <a:stretch/>
        </p:blipFill>
        <p:spPr>
          <a:xfrm>
            <a:off x="0" y="0"/>
            <a:ext cx="4287836" cy="6857999"/>
          </a:xfrm>
          <a:prstGeom prst="rect">
            <a:avLst/>
          </a:prstGeom>
          <a:noFill/>
          <a:ln>
            <a:noFill/>
          </a:ln>
        </p:spPr>
      </p:pic>
      <p:sp>
        <p:nvSpPr>
          <p:cNvPr id="100" name="Google Shape;100;p3"/>
          <p:cNvSpPr txBox="1">
            <a:spLocks noGrp="1"/>
          </p:cNvSpPr>
          <p:nvPr>
            <p:ph type="body" idx="1"/>
          </p:nvPr>
        </p:nvSpPr>
        <p:spPr>
          <a:xfrm>
            <a:off x="5242426" y="2286000"/>
            <a:ext cx="6241650" cy="347472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accent2"/>
              </a:buClr>
              <a:buSzPts val="1800"/>
              <a:buFont typeface="Noto Sans Symbols"/>
              <a:buChar char="▪"/>
            </a:pPr>
            <a:r>
              <a:rPr lang="en-US"/>
              <a:t>Road safety is a fundamental human right and is emphasized in constitutional acts like those in Canada, highlighting its societal importance.</a:t>
            </a:r>
            <a:endParaRPr/>
          </a:p>
          <a:p>
            <a:pPr marL="228600" lvl="0" indent="-228600" algn="l" rtl="0">
              <a:lnSpc>
                <a:spcPct val="90000"/>
              </a:lnSpc>
              <a:spcBef>
                <a:spcPts val="2000"/>
              </a:spcBef>
              <a:spcAft>
                <a:spcPts val="0"/>
              </a:spcAft>
              <a:buClr>
                <a:schemeClr val="accent2"/>
              </a:buClr>
              <a:buSzPts val="1800"/>
              <a:buFont typeface="Noto Sans Symbols"/>
              <a:buChar char="▪"/>
            </a:pPr>
            <a:r>
              <a:rPr lang="en-US" b="1">
                <a:solidFill>
                  <a:srgbClr val="000000"/>
                </a:solidFill>
              </a:rPr>
              <a:t>Driver d</a:t>
            </a:r>
            <a:r>
              <a:rPr lang="en-US" sz="1800" b="1" i="0" u="none" strike="noStrike">
                <a:solidFill>
                  <a:srgbClr val="000000"/>
                </a:solidFill>
              </a:rPr>
              <a:t>istraction and fatigue</a:t>
            </a:r>
            <a:r>
              <a:rPr lang="en-US" sz="1800" b="0" i="0" u="none" strike="noStrike">
                <a:solidFill>
                  <a:srgbClr val="000000"/>
                </a:solidFill>
                <a:latin typeface="Calibri"/>
                <a:ea typeface="Calibri"/>
                <a:cs typeface="Calibri"/>
                <a:sym typeface="Calibri"/>
              </a:rPr>
              <a:t> are </a:t>
            </a:r>
            <a:r>
              <a:rPr lang="en-US">
                <a:solidFill>
                  <a:srgbClr val="000000"/>
                </a:solidFill>
              </a:rPr>
              <a:t>major </a:t>
            </a:r>
            <a:r>
              <a:rPr lang="en-US" sz="1800" b="0" i="0" u="none" strike="noStrike">
                <a:solidFill>
                  <a:srgbClr val="000000"/>
                </a:solidFill>
                <a:latin typeface="Calibri"/>
                <a:ea typeface="Calibri"/>
                <a:cs typeface="Calibri"/>
                <a:sym typeface="Calibri"/>
              </a:rPr>
              <a:t>contributors to fatal collisions, indicating the critical need for comprehensive solutions.</a:t>
            </a:r>
            <a:r>
              <a:rPr lang="en-US">
                <a:solidFill>
                  <a:srgbClr val="000000"/>
                </a:solidFill>
              </a:rPr>
              <a:t> </a:t>
            </a:r>
            <a:r>
              <a:rPr lang="en-US" sz="1100" i="1">
                <a:latin typeface="Times New Roman"/>
                <a:ea typeface="Times New Roman"/>
                <a:cs typeface="Times New Roman"/>
                <a:sym typeface="Times New Roman"/>
              </a:rPr>
              <a:t>(Ministry of Transport, 2022)</a:t>
            </a:r>
            <a:endParaRPr i="1">
              <a:solidFill>
                <a:srgbClr val="000000"/>
              </a:solidFill>
            </a:endParaRPr>
          </a:p>
          <a:p>
            <a:pPr marL="228600" lvl="0" indent="-228600" algn="l" rtl="0">
              <a:lnSpc>
                <a:spcPct val="90000"/>
              </a:lnSpc>
              <a:spcBef>
                <a:spcPts val="2000"/>
              </a:spcBef>
              <a:spcAft>
                <a:spcPts val="0"/>
              </a:spcAft>
              <a:buClr>
                <a:schemeClr val="accent2"/>
              </a:buClr>
              <a:buSzPts val="1800"/>
              <a:buFont typeface="Noto Sans Symbols"/>
              <a:buChar char="▪"/>
            </a:pPr>
            <a:r>
              <a:rPr lang="en-US" sz="1800" b="0" i="0" u="none" strike="noStrike">
                <a:solidFill>
                  <a:srgbClr val="000000"/>
                </a:solidFill>
                <a:latin typeface="Calibri"/>
                <a:ea typeface="Calibri"/>
                <a:cs typeface="Calibri"/>
                <a:sym typeface="Calibri"/>
              </a:rPr>
              <a:t>The automotive industry, supported by technology companies, is integrating AI and ML systems, such as onboard cameras, to enhance safety, </a:t>
            </a:r>
            <a:r>
              <a:rPr lang="en-US">
                <a:solidFill>
                  <a:srgbClr val="000000"/>
                </a:solidFill>
              </a:rPr>
              <a:t>however </a:t>
            </a:r>
            <a:r>
              <a:rPr lang="en-US" sz="1800" b="0" i="0" u="none" strike="noStrike">
                <a:solidFill>
                  <a:srgbClr val="000000"/>
                </a:solidFill>
                <a:latin typeface="Calibri"/>
                <a:ea typeface="Calibri"/>
                <a:cs typeface="Calibri"/>
                <a:sym typeface="Calibri"/>
              </a:rPr>
              <a:t>questions about their accuracy and reliability remain.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pic>
        <p:nvPicPr>
          <p:cNvPr id="421" name="Google Shape;421;p24"/>
          <p:cNvPicPr preferRelativeResize="0">
            <a:picLocks noGrp="1"/>
          </p:cNvPicPr>
          <p:nvPr>
            <p:ph type="pic" idx="2"/>
          </p:nvPr>
        </p:nvPicPr>
        <p:blipFill rotWithShape="1">
          <a:blip r:embed="rId3">
            <a:alphaModFix/>
          </a:blip>
          <a:srcRect l="29158" r="29158"/>
          <a:stretch/>
        </p:blipFill>
        <p:spPr>
          <a:xfrm>
            <a:off x="0" y="0"/>
            <a:ext cx="4287838" cy="6858000"/>
          </a:xfrm>
          <a:prstGeom prst="rect">
            <a:avLst/>
          </a:prstGeom>
          <a:noFill/>
          <a:ln>
            <a:noFill/>
          </a:ln>
        </p:spPr>
      </p:pic>
      <p:sp>
        <p:nvSpPr>
          <p:cNvPr id="422" name="Google Shape;422;p24"/>
          <p:cNvSpPr txBox="1">
            <a:spLocks noGrp="1"/>
          </p:cNvSpPr>
          <p:nvPr>
            <p:ph type="body" idx="1"/>
          </p:nvPr>
        </p:nvSpPr>
        <p:spPr>
          <a:xfrm>
            <a:off x="5078300" y="864775"/>
            <a:ext cx="7169100" cy="1900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200"/>
              </a:spcBef>
              <a:spcAft>
                <a:spcPts val="0"/>
              </a:spcAft>
              <a:buClr>
                <a:schemeClr val="dk1"/>
              </a:buClr>
              <a:buSzPts val="1100"/>
              <a:buFont typeface="Arial"/>
              <a:buNone/>
            </a:pPr>
            <a:r>
              <a:rPr lang="en-US" sz="1600" b="1"/>
              <a:t>QUANTITATIVE FINDINGS</a:t>
            </a:r>
            <a:endParaRPr sz="1600" b="1"/>
          </a:p>
          <a:p>
            <a:pPr marL="0" lvl="0" indent="0" algn="l" rtl="0">
              <a:lnSpc>
                <a:spcPct val="90000"/>
              </a:lnSpc>
              <a:spcBef>
                <a:spcPts val="1200"/>
              </a:spcBef>
              <a:spcAft>
                <a:spcPts val="0"/>
              </a:spcAft>
              <a:buNone/>
            </a:pPr>
            <a:r>
              <a:rPr lang="en-US" sz="1600" b="1"/>
              <a:t>Accuracy:</a:t>
            </a:r>
            <a:endParaRPr sz="1600" b="1"/>
          </a:p>
          <a:p>
            <a:pPr marL="685800" marR="0" lvl="0" indent="-228600" algn="l" rtl="0">
              <a:lnSpc>
                <a:spcPct val="90000"/>
              </a:lnSpc>
              <a:spcBef>
                <a:spcPts val="1200"/>
              </a:spcBef>
              <a:spcAft>
                <a:spcPts val="0"/>
              </a:spcAft>
              <a:buSzPts val="1800"/>
              <a:buChar char="▪"/>
            </a:pPr>
            <a:r>
              <a:rPr lang="en-US"/>
              <a:t>AI</a:t>
            </a:r>
            <a:r>
              <a:rPr lang="en-US" sz="1600"/>
              <a:t> system: </a:t>
            </a:r>
            <a:r>
              <a:rPr lang="en-US" sz="1600" b="1"/>
              <a:t>95% accuracy </a:t>
            </a:r>
            <a:r>
              <a:rPr lang="en-US" sz="1600"/>
              <a:t>in detecting </a:t>
            </a:r>
            <a:r>
              <a:rPr lang="en-US" sz="1600" b="1"/>
              <a:t>inappropriate truck driver activities</a:t>
            </a:r>
            <a:r>
              <a:rPr lang="en-US" sz="1600"/>
              <a:t>.</a:t>
            </a:r>
            <a:endParaRPr sz="1600"/>
          </a:p>
          <a:p>
            <a:pPr marL="685800" marR="0" lvl="0" indent="-228600" algn="l" rtl="0">
              <a:lnSpc>
                <a:spcPct val="90000"/>
              </a:lnSpc>
              <a:spcBef>
                <a:spcPts val="900"/>
              </a:spcBef>
              <a:spcAft>
                <a:spcPts val="0"/>
              </a:spcAft>
              <a:buSzPts val="1800"/>
              <a:buChar char="▪"/>
            </a:pPr>
            <a:r>
              <a:rPr lang="en-US" sz="1600"/>
              <a:t>High precision, recall, and F1 score.</a:t>
            </a:r>
            <a:endParaRPr sz="1600"/>
          </a:p>
          <a:p>
            <a:pPr marL="685800" marR="0" lvl="0" indent="-228600" algn="l" rtl="0">
              <a:lnSpc>
                <a:spcPct val="90000"/>
              </a:lnSpc>
              <a:spcBef>
                <a:spcPts val="900"/>
              </a:spcBef>
              <a:spcAft>
                <a:spcPts val="0"/>
              </a:spcAft>
              <a:buSzPts val="1800"/>
              <a:buChar char="▪"/>
            </a:pPr>
            <a:r>
              <a:rPr lang="en-US" sz="1600"/>
              <a:t>Enhances road safety significantly.</a:t>
            </a:r>
            <a:endParaRPr sz="1600"/>
          </a:p>
        </p:txBody>
      </p:sp>
      <p:sp>
        <p:nvSpPr>
          <p:cNvPr id="423" name="Google Shape;423;p24"/>
          <p:cNvSpPr txBox="1">
            <a:spLocks noGrp="1"/>
          </p:cNvSpPr>
          <p:nvPr>
            <p:ph type="title"/>
          </p:nvPr>
        </p:nvSpPr>
        <p:spPr>
          <a:xfrm>
            <a:off x="5022900" y="0"/>
            <a:ext cx="7169100" cy="941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Calibri"/>
              <a:buNone/>
            </a:pPr>
            <a:r>
              <a:rPr lang="en-US"/>
              <a:t>RESULTS</a:t>
            </a:r>
            <a:endParaRPr sz="3600"/>
          </a:p>
        </p:txBody>
      </p:sp>
      <p:sp>
        <p:nvSpPr>
          <p:cNvPr id="424" name="Google Shape;424;p24"/>
          <p:cNvSpPr txBox="1"/>
          <p:nvPr/>
        </p:nvSpPr>
        <p:spPr>
          <a:xfrm>
            <a:off x="5078300" y="2689375"/>
            <a:ext cx="7002000" cy="2136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200"/>
              </a:spcBef>
              <a:spcAft>
                <a:spcPts val="0"/>
              </a:spcAft>
              <a:buNone/>
            </a:pPr>
            <a:r>
              <a:rPr lang="en-US" sz="1600" b="1">
                <a:solidFill>
                  <a:schemeClr val="dk1"/>
                </a:solidFill>
                <a:latin typeface="Calibri"/>
                <a:ea typeface="Calibri"/>
                <a:cs typeface="Calibri"/>
                <a:sym typeface="Calibri"/>
              </a:rPr>
              <a:t>QUALITATIVE FINDINGS</a:t>
            </a:r>
            <a:endParaRPr sz="1600" b="1">
              <a:solidFill>
                <a:schemeClr val="dk1"/>
              </a:solidFill>
              <a:latin typeface="Calibri"/>
              <a:ea typeface="Calibri"/>
              <a:cs typeface="Calibri"/>
              <a:sym typeface="Calibri"/>
            </a:endParaRPr>
          </a:p>
          <a:p>
            <a:pPr marL="0" lvl="0" indent="0" algn="l" rtl="0">
              <a:lnSpc>
                <a:spcPct val="90000"/>
              </a:lnSpc>
              <a:spcBef>
                <a:spcPts val="1200"/>
              </a:spcBef>
              <a:spcAft>
                <a:spcPts val="0"/>
              </a:spcAft>
              <a:buNone/>
            </a:pPr>
            <a:r>
              <a:rPr lang="en-US" sz="1600" b="1">
                <a:solidFill>
                  <a:schemeClr val="dk1"/>
                </a:solidFill>
                <a:latin typeface="Calibri"/>
                <a:ea typeface="Calibri"/>
                <a:cs typeface="Calibri"/>
                <a:sym typeface="Calibri"/>
              </a:rPr>
              <a:t>Interview Themes:</a:t>
            </a:r>
            <a:endParaRPr sz="1600" b="1">
              <a:solidFill>
                <a:schemeClr val="dk1"/>
              </a:solidFill>
              <a:latin typeface="Calibri"/>
              <a:ea typeface="Calibri"/>
              <a:cs typeface="Calibri"/>
              <a:sym typeface="Calibri"/>
            </a:endParaRPr>
          </a:p>
          <a:p>
            <a:pPr marL="685800" lvl="0" indent="-228600" algn="l" rtl="0">
              <a:lnSpc>
                <a:spcPct val="90000"/>
              </a:lnSpc>
              <a:spcBef>
                <a:spcPts val="1200"/>
              </a:spcBef>
              <a:spcAft>
                <a:spcPts val="0"/>
              </a:spcAft>
              <a:buClr>
                <a:schemeClr val="accent2"/>
              </a:buClr>
              <a:buSzPts val="1800"/>
              <a:buFont typeface="Noto Sans Symbols"/>
              <a:buChar char="▪"/>
            </a:pPr>
            <a:r>
              <a:rPr lang="en-US" sz="1600">
                <a:solidFill>
                  <a:schemeClr val="dk1"/>
                </a:solidFill>
                <a:latin typeface="Calibri"/>
                <a:ea typeface="Calibri"/>
                <a:cs typeface="Calibri"/>
                <a:sym typeface="Calibri"/>
              </a:rPr>
              <a:t>Perceived risk factors: </a:t>
            </a:r>
            <a:r>
              <a:rPr lang="en-US" sz="1600" b="1">
                <a:solidFill>
                  <a:schemeClr val="dk1"/>
                </a:solidFill>
                <a:latin typeface="Calibri"/>
                <a:ea typeface="Calibri"/>
                <a:cs typeface="Calibri"/>
                <a:sym typeface="Calibri"/>
              </a:rPr>
              <a:t>Fatigue, distraction, external risks</a:t>
            </a:r>
            <a:r>
              <a:rPr lang="en-US" sz="1600">
                <a:solidFill>
                  <a:schemeClr val="dk1"/>
                </a:solidFill>
                <a:latin typeface="Calibri"/>
                <a:ea typeface="Calibri"/>
                <a:cs typeface="Calibri"/>
                <a:sym typeface="Calibri"/>
              </a:rPr>
              <a:t>.</a:t>
            </a:r>
            <a:endParaRPr sz="1600">
              <a:solidFill>
                <a:schemeClr val="dk1"/>
              </a:solidFill>
              <a:latin typeface="Calibri"/>
              <a:ea typeface="Calibri"/>
              <a:cs typeface="Calibri"/>
              <a:sym typeface="Calibri"/>
            </a:endParaRPr>
          </a:p>
          <a:p>
            <a:pPr marL="685800" lvl="0" indent="-228600" algn="l" rtl="0">
              <a:lnSpc>
                <a:spcPct val="90000"/>
              </a:lnSpc>
              <a:spcBef>
                <a:spcPts val="900"/>
              </a:spcBef>
              <a:spcAft>
                <a:spcPts val="0"/>
              </a:spcAft>
              <a:buClr>
                <a:schemeClr val="accent2"/>
              </a:buClr>
              <a:buSzPts val="1800"/>
              <a:buFont typeface="Noto Sans Symbols"/>
              <a:buChar char="▪"/>
            </a:pPr>
            <a:r>
              <a:rPr lang="en-US" sz="1600">
                <a:solidFill>
                  <a:schemeClr val="dk1"/>
                </a:solidFill>
                <a:latin typeface="Calibri"/>
                <a:ea typeface="Calibri"/>
                <a:cs typeface="Calibri"/>
                <a:sym typeface="Calibri"/>
              </a:rPr>
              <a:t>Instruments: </a:t>
            </a:r>
            <a:r>
              <a:rPr lang="en-US" sz="1600" b="1">
                <a:solidFill>
                  <a:schemeClr val="dk1"/>
                </a:solidFill>
                <a:latin typeface="Calibri"/>
                <a:ea typeface="Calibri"/>
                <a:cs typeface="Calibri"/>
                <a:sym typeface="Calibri"/>
              </a:rPr>
              <a:t>Multiple cameras</a:t>
            </a:r>
            <a:r>
              <a:rPr lang="en-US" sz="1600">
                <a:solidFill>
                  <a:schemeClr val="dk1"/>
                </a:solidFill>
                <a:latin typeface="Calibri"/>
                <a:ea typeface="Calibri"/>
                <a:cs typeface="Calibri"/>
                <a:sym typeface="Calibri"/>
              </a:rPr>
              <a:t> (front, internal, side) integrated with </a:t>
            </a:r>
            <a:r>
              <a:rPr lang="en-US" sz="1600" b="1">
                <a:solidFill>
                  <a:schemeClr val="dk1"/>
                </a:solidFill>
                <a:latin typeface="Calibri"/>
                <a:ea typeface="Calibri"/>
                <a:cs typeface="Calibri"/>
                <a:sym typeface="Calibri"/>
              </a:rPr>
              <a:t>telematics</a:t>
            </a:r>
            <a:r>
              <a:rPr lang="en-US" sz="1600">
                <a:solidFill>
                  <a:schemeClr val="dk1"/>
                </a:solidFill>
                <a:latin typeface="Calibri"/>
                <a:ea typeface="Calibri"/>
                <a:cs typeface="Calibri"/>
                <a:sym typeface="Calibri"/>
              </a:rPr>
              <a:t>.</a:t>
            </a:r>
            <a:endParaRPr sz="1600">
              <a:solidFill>
                <a:schemeClr val="dk1"/>
              </a:solidFill>
              <a:latin typeface="Calibri"/>
              <a:ea typeface="Calibri"/>
              <a:cs typeface="Calibri"/>
              <a:sym typeface="Calibri"/>
            </a:endParaRPr>
          </a:p>
          <a:p>
            <a:pPr marL="685800" lvl="0" indent="-228600" algn="l" rtl="0">
              <a:lnSpc>
                <a:spcPct val="90000"/>
              </a:lnSpc>
              <a:spcBef>
                <a:spcPts val="900"/>
              </a:spcBef>
              <a:spcAft>
                <a:spcPts val="0"/>
              </a:spcAft>
              <a:buClr>
                <a:schemeClr val="accent2"/>
              </a:buClr>
              <a:buSzPts val="1800"/>
              <a:buFont typeface="Noto Sans Symbols"/>
              <a:buChar char="▪"/>
            </a:pPr>
            <a:r>
              <a:rPr lang="en-US" sz="1600">
                <a:solidFill>
                  <a:schemeClr val="dk1"/>
                </a:solidFill>
                <a:latin typeface="Calibri"/>
                <a:ea typeface="Calibri"/>
                <a:cs typeface="Calibri"/>
                <a:sym typeface="Calibri"/>
              </a:rPr>
              <a:t>Procedures for potential risk scenarios.</a:t>
            </a:r>
            <a:endParaRPr/>
          </a:p>
        </p:txBody>
      </p:sp>
      <p:sp>
        <p:nvSpPr>
          <p:cNvPr id="425" name="Google Shape;425;p24"/>
          <p:cNvSpPr txBox="1"/>
          <p:nvPr/>
        </p:nvSpPr>
        <p:spPr>
          <a:xfrm>
            <a:off x="5050650" y="4825675"/>
            <a:ext cx="7113600" cy="1539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200"/>
              </a:spcBef>
              <a:spcAft>
                <a:spcPts val="0"/>
              </a:spcAft>
              <a:buNone/>
            </a:pPr>
            <a:r>
              <a:rPr lang="en-US" sz="1600" b="1">
                <a:solidFill>
                  <a:schemeClr val="dk1"/>
                </a:solidFill>
                <a:latin typeface="Calibri"/>
                <a:ea typeface="Calibri"/>
                <a:cs typeface="Calibri"/>
                <a:sym typeface="Calibri"/>
              </a:rPr>
              <a:t>Positives:</a:t>
            </a:r>
            <a:endParaRPr sz="1600" b="1">
              <a:solidFill>
                <a:schemeClr val="dk1"/>
              </a:solidFill>
              <a:latin typeface="Calibri"/>
              <a:ea typeface="Calibri"/>
              <a:cs typeface="Calibri"/>
              <a:sym typeface="Calibri"/>
            </a:endParaRPr>
          </a:p>
          <a:p>
            <a:pPr marL="685800" lvl="0" indent="-228600" algn="l" rtl="0">
              <a:lnSpc>
                <a:spcPct val="90000"/>
              </a:lnSpc>
              <a:spcBef>
                <a:spcPts val="1200"/>
              </a:spcBef>
              <a:spcAft>
                <a:spcPts val="0"/>
              </a:spcAft>
              <a:buClr>
                <a:schemeClr val="accent2"/>
              </a:buClr>
              <a:buSzPts val="1800"/>
              <a:buFont typeface="Noto Sans Symbols"/>
              <a:buChar char="▪"/>
            </a:pPr>
            <a:r>
              <a:rPr lang="en-US" sz="1600">
                <a:solidFill>
                  <a:schemeClr val="dk1"/>
                </a:solidFill>
                <a:latin typeface="Calibri"/>
                <a:ea typeface="Calibri"/>
                <a:cs typeface="Calibri"/>
                <a:sym typeface="Calibri"/>
              </a:rPr>
              <a:t>Real-time analysis and action, </a:t>
            </a:r>
            <a:r>
              <a:rPr lang="en-US" sz="1600" b="1">
                <a:solidFill>
                  <a:schemeClr val="dk1"/>
                </a:solidFill>
                <a:latin typeface="Calibri"/>
                <a:ea typeface="Calibri"/>
                <a:cs typeface="Calibri"/>
                <a:sym typeface="Calibri"/>
              </a:rPr>
              <a:t>locally and remotely</a:t>
            </a:r>
            <a:r>
              <a:rPr lang="en-US" sz="1600">
                <a:solidFill>
                  <a:schemeClr val="dk1"/>
                </a:solidFill>
                <a:latin typeface="Calibri"/>
                <a:ea typeface="Calibri"/>
                <a:cs typeface="Calibri"/>
                <a:sym typeface="Calibri"/>
              </a:rPr>
              <a:t>.</a:t>
            </a:r>
            <a:endParaRPr sz="1600">
              <a:solidFill>
                <a:schemeClr val="dk1"/>
              </a:solidFill>
              <a:latin typeface="Calibri"/>
              <a:ea typeface="Calibri"/>
              <a:cs typeface="Calibri"/>
              <a:sym typeface="Calibri"/>
            </a:endParaRPr>
          </a:p>
          <a:p>
            <a:pPr marL="685800" lvl="0" indent="-228600" algn="l" rtl="0">
              <a:lnSpc>
                <a:spcPct val="90000"/>
              </a:lnSpc>
              <a:spcBef>
                <a:spcPts val="900"/>
              </a:spcBef>
              <a:spcAft>
                <a:spcPts val="0"/>
              </a:spcAft>
              <a:buClr>
                <a:schemeClr val="accent2"/>
              </a:buClr>
              <a:buSzPts val="1800"/>
              <a:buFont typeface="Noto Sans Symbols"/>
              <a:buChar char="▪"/>
            </a:pPr>
            <a:r>
              <a:rPr lang="en-US" sz="1600">
                <a:solidFill>
                  <a:schemeClr val="dk1"/>
                </a:solidFill>
                <a:latin typeface="Calibri"/>
                <a:ea typeface="Calibri"/>
                <a:cs typeface="Calibri"/>
                <a:sym typeface="Calibri"/>
              </a:rPr>
              <a:t>Monitoring encourages compliance with rules.</a:t>
            </a:r>
            <a:endParaRPr sz="1600">
              <a:solidFill>
                <a:schemeClr val="dk1"/>
              </a:solidFill>
              <a:latin typeface="Calibri"/>
              <a:ea typeface="Calibri"/>
              <a:cs typeface="Calibri"/>
              <a:sym typeface="Calibri"/>
            </a:endParaRPr>
          </a:p>
          <a:p>
            <a:pPr marL="685800" lvl="0" indent="-228600" algn="l" rtl="0">
              <a:lnSpc>
                <a:spcPct val="90000"/>
              </a:lnSpc>
              <a:spcBef>
                <a:spcPts val="900"/>
              </a:spcBef>
              <a:spcAft>
                <a:spcPts val="0"/>
              </a:spcAft>
              <a:buClr>
                <a:schemeClr val="accent2"/>
              </a:buClr>
              <a:buSzPts val="1800"/>
              <a:buFont typeface="Noto Sans Symbols"/>
              <a:buChar char="▪"/>
            </a:pPr>
            <a:r>
              <a:rPr lang="en-US" sz="1600">
                <a:solidFill>
                  <a:schemeClr val="dk1"/>
                </a:solidFill>
                <a:latin typeface="Calibri"/>
                <a:ea typeface="Calibri"/>
                <a:cs typeface="Calibri"/>
                <a:sym typeface="Calibri"/>
              </a:rPr>
              <a:t>Excellent results with company board support.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pic>
        <p:nvPicPr>
          <p:cNvPr id="431" name="Google Shape;431;g2f116e45874_2_85"/>
          <p:cNvPicPr preferRelativeResize="0">
            <a:picLocks noGrp="1"/>
          </p:cNvPicPr>
          <p:nvPr>
            <p:ph type="pic" idx="2"/>
          </p:nvPr>
        </p:nvPicPr>
        <p:blipFill rotWithShape="1">
          <a:blip r:embed="rId3">
            <a:alphaModFix/>
          </a:blip>
          <a:srcRect l="29156" r="29160"/>
          <a:stretch/>
        </p:blipFill>
        <p:spPr>
          <a:xfrm>
            <a:off x="0" y="0"/>
            <a:ext cx="4287838" cy="6858000"/>
          </a:xfrm>
          <a:prstGeom prst="rect">
            <a:avLst/>
          </a:prstGeom>
          <a:noFill/>
          <a:ln>
            <a:noFill/>
          </a:ln>
        </p:spPr>
      </p:pic>
      <p:sp>
        <p:nvSpPr>
          <p:cNvPr id="432" name="Google Shape;432;g2f116e45874_2_85"/>
          <p:cNvSpPr txBox="1">
            <a:spLocks noGrp="1"/>
          </p:cNvSpPr>
          <p:nvPr>
            <p:ph type="body" idx="1"/>
          </p:nvPr>
        </p:nvSpPr>
        <p:spPr>
          <a:xfrm>
            <a:off x="5078300" y="1271700"/>
            <a:ext cx="7113600" cy="231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sz="2200"/>
              <a:t>Challenges</a:t>
            </a:r>
            <a:endParaRPr sz="2200"/>
          </a:p>
          <a:p>
            <a:pPr marL="457200" lvl="0" indent="-342900" algn="l" rtl="0">
              <a:lnSpc>
                <a:spcPct val="90000"/>
              </a:lnSpc>
              <a:spcBef>
                <a:spcPts val="1200"/>
              </a:spcBef>
              <a:spcAft>
                <a:spcPts val="0"/>
              </a:spcAft>
              <a:buSzPts val="1800"/>
              <a:buFont typeface="Calibri"/>
              <a:buChar char="▪"/>
            </a:pPr>
            <a:r>
              <a:rPr lang="en-US"/>
              <a:t>Need for </a:t>
            </a:r>
            <a:r>
              <a:rPr lang="en-US" b="1"/>
              <a:t>continuous improvement</a:t>
            </a:r>
            <a:r>
              <a:rPr lang="en-US"/>
              <a:t> of facial recognition, object, and behavior algorithms. Influencing Variables:</a:t>
            </a:r>
            <a:endParaRPr/>
          </a:p>
          <a:p>
            <a:pPr marL="914400" lvl="1" indent="-342900" algn="l" rtl="0">
              <a:lnSpc>
                <a:spcPct val="90000"/>
              </a:lnSpc>
              <a:spcBef>
                <a:spcPts val="1200"/>
              </a:spcBef>
              <a:spcAft>
                <a:spcPts val="0"/>
              </a:spcAft>
              <a:buSzPts val="1800"/>
              <a:buFont typeface="Calibri"/>
              <a:buChar char="▪"/>
            </a:pPr>
            <a:r>
              <a:rPr lang="en-US" sz="1700" i="1"/>
              <a:t>Driver's physical traits (eyes, mouth, beard) and behavior (gestures).</a:t>
            </a:r>
            <a:endParaRPr sz="1700" i="1"/>
          </a:p>
          <a:p>
            <a:pPr marL="914400" lvl="1" indent="-342900" algn="l" rtl="0">
              <a:lnSpc>
                <a:spcPct val="90000"/>
              </a:lnSpc>
              <a:spcBef>
                <a:spcPts val="1200"/>
              </a:spcBef>
              <a:spcAft>
                <a:spcPts val="1600"/>
              </a:spcAft>
              <a:buSzPts val="1800"/>
              <a:buFont typeface="Calibri"/>
              <a:buChar char="▪"/>
            </a:pPr>
            <a:r>
              <a:rPr lang="en-US" sz="1700" i="1"/>
              <a:t>Camera positioning, lighting, vehicle type, weight affecting safety parameters.</a:t>
            </a:r>
            <a:endParaRPr/>
          </a:p>
        </p:txBody>
      </p:sp>
      <p:sp>
        <p:nvSpPr>
          <p:cNvPr id="433" name="Google Shape;433;g2f116e45874_2_85"/>
          <p:cNvSpPr txBox="1">
            <a:spLocks noGrp="1"/>
          </p:cNvSpPr>
          <p:nvPr>
            <p:ph type="title"/>
          </p:nvPr>
        </p:nvSpPr>
        <p:spPr>
          <a:xfrm>
            <a:off x="5028425" y="0"/>
            <a:ext cx="7163700" cy="136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Calibri"/>
              <a:buNone/>
            </a:pPr>
            <a:r>
              <a:rPr lang="en-US"/>
              <a:t>RESULTS</a:t>
            </a:r>
            <a:endParaRPr sz="3600"/>
          </a:p>
        </p:txBody>
      </p:sp>
      <p:sp>
        <p:nvSpPr>
          <p:cNvPr id="434" name="Google Shape;434;g2f116e45874_2_85"/>
          <p:cNvSpPr txBox="1"/>
          <p:nvPr/>
        </p:nvSpPr>
        <p:spPr>
          <a:xfrm>
            <a:off x="5078300" y="3533850"/>
            <a:ext cx="7054200" cy="1794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2200">
                <a:solidFill>
                  <a:schemeClr val="dk1"/>
                </a:solidFill>
                <a:latin typeface="Calibri"/>
                <a:ea typeface="Calibri"/>
                <a:cs typeface="Calibri"/>
                <a:sym typeface="Calibri"/>
              </a:rPr>
              <a:t>Comparative Analysis (AI vs. Traditional Monitoring):</a:t>
            </a:r>
            <a:endParaRPr sz="2200">
              <a:solidFill>
                <a:schemeClr val="dk1"/>
              </a:solidFill>
              <a:latin typeface="Calibri"/>
              <a:ea typeface="Calibri"/>
              <a:cs typeface="Calibri"/>
              <a:sym typeface="Calibri"/>
            </a:endParaRPr>
          </a:p>
          <a:p>
            <a:pPr marL="457200" lvl="0" indent="-342900" algn="l" rtl="0">
              <a:lnSpc>
                <a:spcPct val="90000"/>
              </a:lnSpc>
              <a:spcBef>
                <a:spcPts val="1200"/>
              </a:spcBef>
              <a:spcAft>
                <a:spcPts val="0"/>
              </a:spcAft>
              <a:buClr>
                <a:schemeClr val="accent2"/>
              </a:buClr>
              <a:buSzPts val="1800"/>
              <a:buFont typeface="Calibri"/>
              <a:buChar char="▪"/>
            </a:pPr>
            <a:r>
              <a:rPr lang="en-US" sz="1800" b="1">
                <a:solidFill>
                  <a:schemeClr val="dk1"/>
                </a:solidFill>
                <a:latin typeface="Calibri"/>
                <a:ea typeface="Calibri"/>
                <a:cs typeface="Calibri"/>
                <a:sym typeface="Calibri"/>
              </a:rPr>
              <a:t>AI </a:t>
            </a:r>
            <a:r>
              <a:rPr lang="en-US" sz="1800">
                <a:solidFill>
                  <a:schemeClr val="dk1"/>
                </a:solidFill>
                <a:latin typeface="Calibri"/>
                <a:ea typeface="Calibri"/>
                <a:cs typeface="Calibri"/>
                <a:sym typeface="Calibri"/>
              </a:rPr>
              <a:t>more </a:t>
            </a:r>
            <a:r>
              <a:rPr lang="en-US" sz="1800" b="1">
                <a:solidFill>
                  <a:schemeClr val="dk1"/>
                </a:solidFill>
                <a:latin typeface="Calibri"/>
                <a:ea typeface="Calibri"/>
                <a:cs typeface="Calibri"/>
                <a:sym typeface="Calibri"/>
              </a:rPr>
              <a:t>efficient </a:t>
            </a:r>
            <a:r>
              <a:rPr lang="en-US" sz="1800">
                <a:solidFill>
                  <a:schemeClr val="dk1"/>
                </a:solidFill>
                <a:latin typeface="Calibri"/>
                <a:ea typeface="Calibri"/>
                <a:cs typeface="Calibri"/>
                <a:sym typeface="Calibri"/>
              </a:rPr>
              <a:t>in detecting risky behaviors, especially fatigue and distraction.</a:t>
            </a:r>
            <a:endParaRPr sz="1800">
              <a:solidFill>
                <a:schemeClr val="dk1"/>
              </a:solidFill>
              <a:latin typeface="Calibri"/>
              <a:ea typeface="Calibri"/>
              <a:cs typeface="Calibri"/>
              <a:sym typeface="Calibri"/>
            </a:endParaRPr>
          </a:p>
          <a:p>
            <a:pPr marL="457200" lvl="0" indent="-342900" algn="l" rtl="0">
              <a:lnSpc>
                <a:spcPct val="90000"/>
              </a:lnSpc>
              <a:spcBef>
                <a:spcPts val="1200"/>
              </a:spcBef>
              <a:spcAft>
                <a:spcPts val="1200"/>
              </a:spcAft>
              <a:buClr>
                <a:schemeClr val="accent2"/>
              </a:buClr>
              <a:buSzPts val="1800"/>
              <a:buFont typeface="Calibri"/>
              <a:buChar char="▪"/>
            </a:pPr>
            <a:r>
              <a:rPr lang="en-US" sz="1800" b="1">
                <a:solidFill>
                  <a:schemeClr val="dk1"/>
                </a:solidFill>
                <a:latin typeface="Calibri"/>
                <a:ea typeface="Calibri"/>
                <a:cs typeface="Calibri"/>
                <a:sym typeface="Calibri"/>
              </a:rPr>
              <a:t>Traditional systems</a:t>
            </a:r>
            <a:r>
              <a:rPr lang="en-US" sz="1800">
                <a:solidFill>
                  <a:schemeClr val="dk1"/>
                </a:solidFill>
                <a:latin typeface="Calibri"/>
                <a:ea typeface="Calibri"/>
                <a:cs typeface="Calibri"/>
                <a:sym typeface="Calibri"/>
              </a:rPr>
              <a:t> depend on </a:t>
            </a:r>
            <a:r>
              <a:rPr lang="en-US" sz="1800" b="1">
                <a:solidFill>
                  <a:schemeClr val="dk1"/>
                </a:solidFill>
                <a:latin typeface="Calibri"/>
                <a:ea typeface="Calibri"/>
                <a:cs typeface="Calibri"/>
                <a:sym typeface="Calibri"/>
              </a:rPr>
              <a:t>manual inputs</a:t>
            </a:r>
            <a:r>
              <a:rPr lang="en-US" sz="1800">
                <a:solidFill>
                  <a:schemeClr val="dk1"/>
                </a:solidFill>
                <a:latin typeface="Calibri"/>
                <a:ea typeface="Calibri"/>
                <a:cs typeface="Calibri"/>
                <a:sym typeface="Calibri"/>
              </a:rPr>
              <a:t>, past event analysis, or direct observation.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pic>
        <p:nvPicPr>
          <p:cNvPr id="440" name="Google Shape;440;g2f116e45874_2_99"/>
          <p:cNvPicPr preferRelativeResize="0">
            <a:picLocks noGrp="1"/>
          </p:cNvPicPr>
          <p:nvPr>
            <p:ph type="pic" idx="2"/>
          </p:nvPr>
        </p:nvPicPr>
        <p:blipFill rotWithShape="1">
          <a:blip r:embed="rId3">
            <a:alphaModFix/>
          </a:blip>
          <a:srcRect l="29156" r="29160"/>
          <a:stretch/>
        </p:blipFill>
        <p:spPr>
          <a:xfrm>
            <a:off x="0" y="0"/>
            <a:ext cx="4287838" cy="6858000"/>
          </a:xfrm>
          <a:prstGeom prst="rect">
            <a:avLst/>
          </a:prstGeom>
          <a:noFill/>
          <a:ln>
            <a:noFill/>
          </a:ln>
        </p:spPr>
      </p:pic>
      <p:sp>
        <p:nvSpPr>
          <p:cNvPr id="441" name="Google Shape;441;g2f116e45874_2_99"/>
          <p:cNvSpPr txBox="1">
            <a:spLocks noGrp="1"/>
          </p:cNvSpPr>
          <p:nvPr>
            <p:ph type="body" idx="1"/>
          </p:nvPr>
        </p:nvSpPr>
        <p:spPr>
          <a:xfrm>
            <a:off x="5078300" y="1271700"/>
            <a:ext cx="7113600" cy="2807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sz="2200"/>
              <a:t>Interpretation of Findings:</a:t>
            </a:r>
            <a:endParaRPr sz="2200"/>
          </a:p>
          <a:p>
            <a:pPr marL="457200" lvl="0" indent="-342900" algn="l" rtl="0">
              <a:spcBef>
                <a:spcPts val="1200"/>
              </a:spcBef>
              <a:spcAft>
                <a:spcPts val="0"/>
              </a:spcAft>
              <a:buSzPts val="1800"/>
              <a:buFont typeface="Calibri"/>
              <a:buChar char="▪"/>
            </a:pPr>
            <a:r>
              <a:rPr lang="en-US" b="1"/>
              <a:t>AI technology reduces accidents</a:t>
            </a:r>
            <a:r>
              <a:rPr lang="en-US"/>
              <a:t> but is most effective when combined with </a:t>
            </a:r>
            <a:r>
              <a:rPr lang="en-US" b="1"/>
              <a:t>other technological, operational, and human factors</a:t>
            </a:r>
            <a:r>
              <a:rPr lang="en-US"/>
              <a:t>.</a:t>
            </a:r>
            <a:endParaRPr/>
          </a:p>
          <a:p>
            <a:pPr marL="457200" lvl="0" indent="-342900" algn="l" rtl="0">
              <a:spcBef>
                <a:spcPts val="1200"/>
              </a:spcBef>
              <a:spcAft>
                <a:spcPts val="0"/>
              </a:spcAft>
              <a:buSzPts val="1800"/>
              <a:buFont typeface="Calibri"/>
              <a:buChar char="▪"/>
            </a:pPr>
            <a:r>
              <a:rPr lang="en-US"/>
              <a:t>AI cameras can identify risks, like nearby vehicles or driver yawning, but </a:t>
            </a:r>
            <a:r>
              <a:rPr lang="en-US" b="1"/>
              <a:t>accuracy is influenced by external factors</a:t>
            </a:r>
            <a:r>
              <a:rPr lang="en-US"/>
              <a:t> (weather, road quality, load weight).</a:t>
            </a:r>
            <a:endParaRPr/>
          </a:p>
          <a:p>
            <a:pPr marL="457200" lvl="0" indent="-342900" algn="l" rtl="0">
              <a:spcBef>
                <a:spcPts val="1200"/>
              </a:spcBef>
              <a:spcAft>
                <a:spcPts val="1200"/>
              </a:spcAft>
              <a:buSzPts val="1800"/>
              <a:buFont typeface="Calibri"/>
              <a:buChar char="▪"/>
            </a:pPr>
            <a:r>
              <a:rPr lang="en-US" b="1"/>
              <a:t>Customization </a:t>
            </a:r>
            <a:r>
              <a:rPr lang="en-US"/>
              <a:t>of ML models is necessary, along with integration with other vehicle inputs (driver’s smartphone data, vehicle electronics).</a:t>
            </a:r>
            <a:endParaRPr/>
          </a:p>
        </p:txBody>
      </p:sp>
      <p:sp>
        <p:nvSpPr>
          <p:cNvPr id="442" name="Google Shape;442;g2f116e45874_2_99"/>
          <p:cNvSpPr txBox="1">
            <a:spLocks noGrp="1"/>
          </p:cNvSpPr>
          <p:nvPr>
            <p:ph type="title"/>
          </p:nvPr>
        </p:nvSpPr>
        <p:spPr>
          <a:xfrm>
            <a:off x="5028425" y="0"/>
            <a:ext cx="7163700" cy="136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Calibri"/>
              <a:buNone/>
            </a:pPr>
            <a:r>
              <a:rPr lang="en-US"/>
              <a:t>DISCUSSION</a:t>
            </a:r>
            <a:endParaRPr sz="3600"/>
          </a:p>
        </p:txBody>
      </p:sp>
      <p:sp>
        <p:nvSpPr>
          <p:cNvPr id="443" name="Google Shape;443;g2f116e45874_2_99"/>
          <p:cNvSpPr txBox="1"/>
          <p:nvPr/>
        </p:nvSpPr>
        <p:spPr>
          <a:xfrm>
            <a:off x="5028425" y="4079100"/>
            <a:ext cx="7163700" cy="1794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2200">
                <a:solidFill>
                  <a:schemeClr val="dk1"/>
                </a:solidFill>
                <a:latin typeface="Calibri"/>
                <a:ea typeface="Calibri"/>
                <a:cs typeface="Calibri"/>
                <a:sym typeface="Calibri"/>
              </a:rPr>
              <a:t>Implications for Road Safety:</a:t>
            </a:r>
            <a:endParaRPr sz="2200">
              <a:solidFill>
                <a:schemeClr val="dk1"/>
              </a:solidFill>
              <a:latin typeface="Calibri"/>
              <a:ea typeface="Calibri"/>
              <a:cs typeface="Calibri"/>
              <a:sym typeface="Calibri"/>
            </a:endParaRPr>
          </a:p>
          <a:p>
            <a:pPr marL="457200" lvl="0" indent="-342900" algn="l" rtl="0">
              <a:lnSpc>
                <a:spcPct val="90000"/>
              </a:lnSpc>
              <a:spcBef>
                <a:spcPts val="1200"/>
              </a:spcBef>
              <a:spcAft>
                <a:spcPts val="0"/>
              </a:spcAft>
              <a:buClr>
                <a:schemeClr val="accent2"/>
              </a:buClr>
              <a:buSzPts val="1800"/>
              <a:buFont typeface="Noto Sans Symbols"/>
              <a:buChar char="▪"/>
            </a:pPr>
            <a:r>
              <a:rPr lang="en-US" sz="1800">
                <a:solidFill>
                  <a:schemeClr val="dk1"/>
                </a:solidFill>
                <a:latin typeface="Calibri"/>
                <a:ea typeface="Calibri"/>
                <a:cs typeface="Calibri"/>
                <a:sym typeface="Calibri"/>
              </a:rPr>
              <a:t>Implementing </a:t>
            </a:r>
            <a:r>
              <a:rPr lang="en-US" sz="1800" b="1">
                <a:solidFill>
                  <a:schemeClr val="dk1"/>
                </a:solidFill>
                <a:latin typeface="Calibri"/>
                <a:ea typeface="Calibri"/>
                <a:cs typeface="Calibri"/>
                <a:sym typeface="Calibri"/>
              </a:rPr>
              <a:t>video-capturing AI</a:t>
            </a:r>
            <a:r>
              <a:rPr lang="en-US" sz="1800">
                <a:solidFill>
                  <a:schemeClr val="dk1"/>
                </a:solidFill>
                <a:latin typeface="Calibri"/>
                <a:ea typeface="Calibri"/>
                <a:cs typeface="Calibri"/>
                <a:sym typeface="Calibri"/>
              </a:rPr>
              <a:t> in trucking could significantly </a:t>
            </a:r>
            <a:r>
              <a:rPr lang="en-US" sz="1800" b="1">
                <a:solidFill>
                  <a:schemeClr val="dk1"/>
                </a:solidFill>
                <a:latin typeface="Calibri"/>
                <a:ea typeface="Calibri"/>
                <a:cs typeface="Calibri"/>
                <a:sym typeface="Calibri"/>
              </a:rPr>
              <a:t>reduce accidents</a:t>
            </a:r>
            <a:r>
              <a:rPr lang="en-US" sz="1800">
                <a:solidFill>
                  <a:schemeClr val="dk1"/>
                </a:solidFill>
                <a:latin typeface="Calibri"/>
                <a:ea typeface="Calibri"/>
                <a:cs typeface="Calibri"/>
                <a:sym typeface="Calibri"/>
              </a:rPr>
              <a:t> caused by </a:t>
            </a:r>
            <a:r>
              <a:rPr lang="en-US" sz="1800" b="1">
                <a:solidFill>
                  <a:schemeClr val="dk1"/>
                </a:solidFill>
                <a:latin typeface="Calibri"/>
                <a:ea typeface="Calibri"/>
                <a:cs typeface="Calibri"/>
                <a:sym typeface="Calibri"/>
              </a:rPr>
              <a:t>human error</a:t>
            </a: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a:p>
            <a:pPr marL="457200" lvl="0" indent="-342900" algn="l" rtl="0">
              <a:lnSpc>
                <a:spcPct val="90000"/>
              </a:lnSpc>
              <a:spcBef>
                <a:spcPts val="1200"/>
              </a:spcBef>
              <a:spcAft>
                <a:spcPts val="1200"/>
              </a:spcAft>
              <a:buClr>
                <a:schemeClr val="accent2"/>
              </a:buClr>
              <a:buSzPts val="1800"/>
              <a:buFont typeface="Noto Sans Symbols"/>
              <a:buChar char="▪"/>
            </a:pPr>
            <a:r>
              <a:rPr lang="en-US" sz="1800" b="1">
                <a:solidFill>
                  <a:schemeClr val="dk1"/>
                </a:solidFill>
                <a:latin typeface="Calibri"/>
                <a:ea typeface="Calibri"/>
                <a:cs typeface="Calibri"/>
                <a:sym typeface="Calibri"/>
              </a:rPr>
              <a:t>AI enhances real-time risk detection</a:t>
            </a:r>
            <a:r>
              <a:rPr lang="en-US" sz="1800">
                <a:solidFill>
                  <a:schemeClr val="dk1"/>
                </a:solidFill>
                <a:latin typeface="Calibri"/>
                <a:ea typeface="Calibri"/>
                <a:cs typeface="Calibri"/>
                <a:sym typeface="Calibri"/>
              </a:rPr>
              <a:t>, leading to safer driving practices and potential accident prevention.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449" name="Google Shape;449;g2f116e45874_2_110"/>
          <p:cNvPicPr preferRelativeResize="0">
            <a:picLocks noGrp="1"/>
          </p:cNvPicPr>
          <p:nvPr>
            <p:ph type="pic" idx="2"/>
          </p:nvPr>
        </p:nvPicPr>
        <p:blipFill rotWithShape="1">
          <a:blip r:embed="rId3">
            <a:alphaModFix/>
          </a:blip>
          <a:srcRect l="29156" r="29160"/>
          <a:stretch/>
        </p:blipFill>
        <p:spPr>
          <a:xfrm>
            <a:off x="0" y="0"/>
            <a:ext cx="4287838" cy="6858000"/>
          </a:xfrm>
          <a:prstGeom prst="rect">
            <a:avLst/>
          </a:prstGeom>
          <a:noFill/>
          <a:ln>
            <a:noFill/>
          </a:ln>
        </p:spPr>
      </p:pic>
      <p:sp>
        <p:nvSpPr>
          <p:cNvPr id="450" name="Google Shape;450;g2f116e45874_2_110"/>
          <p:cNvSpPr txBox="1">
            <a:spLocks noGrp="1"/>
          </p:cNvSpPr>
          <p:nvPr>
            <p:ph type="body" idx="1"/>
          </p:nvPr>
        </p:nvSpPr>
        <p:spPr>
          <a:xfrm>
            <a:off x="5078300" y="1271700"/>
            <a:ext cx="7113600" cy="1958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sz="2200"/>
              <a:t>Limitations:</a:t>
            </a:r>
            <a:endParaRPr sz="2200"/>
          </a:p>
          <a:p>
            <a:pPr marL="457200" lvl="0" indent="-342900" algn="l" rtl="0">
              <a:spcBef>
                <a:spcPts val="1200"/>
              </a:spcBef>
              <a:spcAft>
                <a:spcPts val="0"/>
              </a:spcAft>
              <a:buSzPts val="1800"/>
              <a:buFont typeface="Calibri"/>
              <a:buChar char="▪"/>
            </a:pPr>
            <a:r>
              <a:rPr lang="en-US" b="1"/>
              <a:t>Small sample size</a:t>
            </a:r>
            <a:r>
              <a:rPr lang="en-US"/>
              <a:t> and </a:t>
            </a:r>
            <a:r>
              <a:rPr lang="en-US" b="1"/>
              <a:t>short duration limit</a:t>
            </a:r>
            <a:r>
              <a:rPr lang="en-US"/>
              <a:t> the study's generalizability.</a:t>
            </a:r>
            <a:endParaRPr/>
          </a:p>
          <a:p>
            <a:pPr marL="0" lvl="0" indent="457200" algn="l" rtl="0">
              <a:spcBef>
                <a:spcPts val="1200"/>
              </a:spcBef>
              <a:spcAft>
                <a:spcPts val="0"/>
              </a:spcAft>
              <a:buNone/>
            </a:pPr>
            <a:r>
              <a:rPr lang="en-US"/>
              <a:t>Results </a:t>
            </a:r>
            <a:r>
              <a:rPr lang="en-US" b="1"/>
              <a:t>need validation </a:t>
            </a:r>
            <a:r>
              <a:rPr lang="en-US"/>
              <a:t>through </a:t>
            </a:r>
            <a:r>
              <a:rPr lang="en-US" b="1"/>
              <a:t>larger and longer-term</a:t>
            </a:r>
            <a:r>
              <a:rPr lang="en-US"/>
              <a:t> studies.</a:t>
            </a:r>
            <a:endParaRPr/>
          </a:p>
          <a:p>
            <a:pPr marL="457200" lvl="0" indent="-342900" algn="l" rtl="0">
              <a:spcBef>
                <a:spcPts val="1200"/>
              </a:spcBef>
              <a:spcAft>
                <a:spcPts val="1200"/>
              </a:spcAft>
              <a:buSzPts val="1800"/>
              <a:buFont typeface="Calibri"/>
              <a:buChar char="▪"/>
            </a:pPr>
            <a:r>
              <a:rPr lang="en-US"/>
              <a:t>Privacy concerns regarding AI monitoring require further exploration.</a:t>
            </a:r>
            <a:endParaRPr/>
          </a:p>
        </p:txBody>
      </p:sp>
      <p:sp>
        <p:nvSpPr>
          <p:cNvPr id="451" name="Google Shape;451;g2f116e45874_2_110"/>
          <p:cNvSpPr txBox="1">
            <a:spLocks noGrp="1"/>
          </p:cNvSpPr>
          <p:nvPr>
            <p:ph type="title"/>
          </p:nvPr>
        </p:nvSpPr>
        <p:spPr>
          <a:xfrm>
            <a:off x="5028425" y="0"/>
            <a:ext cx="7163700" cy="1363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Calibri"/>
              <a:buNone/>
            </a:pPr>
            <a:r>
              <a:rPr lang="en-US"/>
              <a:t>DISCUSSION</a:t>
            </a:r>
            <a:endParaRPr sz="3600"/>
          </a:p>
        </p:txBody>
      </p:sp>
      <p:sp>
        <p:nvSpPr>
          <p:cNvPr id="452" name="Google Shape;452;g2f116e45874_2_110"/>
          <p:cNvSpPr txBox="1"/>
          <p:nvPr/>
        </p:nvSpPr>
        <p:spPr>
          <a:xfrm>
            <a:off x="5078300" y="3324125"/>
            <a:ext cx="7054200" cy="2447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2200">
                <a:solidFill>
                  <a:schemeClr val="dk1"/>
                </a:solidFill>
                <a:latin typeface="Calibri"/>
                <a:ea typeface="Calibri"/>
                <a:cs typeface="Calibri"/>
                <a:sym typeface="Calibri"/>
              </a:rPr>
              <a:t>Suggestions for Future Research:</a:t>
            </a:r>
            <a:endParaRPr sz="2200">
              <a:solidFill>
                <a:schemeClr val="dk1"/>
              </a:solidFill>
              <a:latin typeface="Calibri"/>
              <a:ea typeface="Calibri"/>
              <a:cs typeface="Calibri"/>
              <a:sym typeface="Calibri"/>
            </a:endParaRPr>
          </a:p>
          <a:p>
            <a:pPr marL="457200" lvl="0" indent="-342900" algn="l" rtl="0">
              <a:lnSpc>
                <a:spcPct val="90000"/>
              </a:lnSpc>
              <a:spcBef>
                <a:spcPts val="1200"/>
              </a:spcBef>
              <a:spcAft>
                <a:spcPts val="0"/>
              </a:spcAft>
              <a:buClr>
                <a:schemeClr val="accent2"/>
              </a:buClr>
              <a:buSzPts val="1800"/>
              <a:buFont typeface="Noto Sans Symbols"/>
              <a:buChar char="▪"/>
            </a:pPr>
            <a:r>
              <a:rPr lang="en-US" sz="1800">
                <a:solidFill>
                  <a:schemeClr val="dk1"/>
                </a:solidFill>
                <a:latin typeface="Calibri"/>
                <a:ea typeface="Calibri"/>
                <a:cs typeface="Calibri"/>
                <a:sym typeface="Calibri"/>
              </a:rPr>
              <a:t>Explore the </a:t>
            </a:r>
            <a:r>
              <a:rPr lang="en-US" sz="1800" b="1">
                <a:solidFill>
                  <a:schemeClr val="dk1"/>
                </a:solidFill>
                <a:latin typeface="Calibri"/>
                <a:ea typeface="Calibri"/>
                <a:cs typeface="Calibri"/>
                <a:sym typeface="Calibri"/>
              </a:rPr>
              <a:t>long-term effects of AI on driver behavior</a:t>
            </a:r>
            <a:r>
              <a:rPr lang="en-US" sz="1800">
                <a:solidFill>
                  <a:schemeClr val="dk1"/>
                </a:solidFill>
                <a:latin typeface="Calibri"/>
                <a:ea typeface="Calibri"/>
                <a:cs typeface="Calibri"/>
                <a:sym typeface="Calibri"/>
              </a:rPr>
              <a:t> and safety outcomes.</a:t>
            </a:r>
            <a:endParaRPr sz="1800">
              <a:solidFill>
                <a:schemeClr val="dk1"/>
              </a:solidFill>
              <a:latin typeface="Calibri"/>
              <a:ea typeface="Calibri"/>
              <a:cs typeface="Calibri"/>
              <a:sym typeface="Calibri"/>
            </a:endParaRPr>
          </a:p>
          <a:p>
            <a:pPr marL="457200" lvl="0" indent="-342900" algn="l" rtl="0">
              <a:lnSpc>
                <a:spcPct val="90000"/>
              </a:lnSpc>
              <a:spcBef>
                <a:spcPts val="1200"/>
              </a:spcBef>
              <a:spcAft>
                <a:spcPts val="0"/>
              </a:spcAft>
              <a:buClr>
                <a:schemeClr val="accent2"/>
              </a:buClr>
              <a:buSzPts val="1800"/>
              <a:buFont typeface="Noto Sans Symbols"/>
              <a:buChar char="▪"/>
            </a:pPr>
            <a:r>
              <a:rPr lang="en-US" sz="1800">
                <a:solidFill>
                  <a:schemeClr val="dk1"/>
                </a:solidFill>
                <a:latin typeface="Calibri"/>
                <a:ea typeface="Calibri"/>
                <a:cs typeface="Calibri"/>
                <a:sym typeface="Calibri"/>
              </a:rPr>
              <a:t>Develop </a:t>
            </a:r>
            <a:r>
              <a:rPr lang="en-US" sz="1800" b="1">
                <a:solidFill>
                  <a:schemeClr val="dk1"/>
                </a:solidFill>
                <a:latin typeface="Calibri"/>
                <a:ea typeface="Calibri"/>
                <a:cs typeface="Calibri"/>
                <a:sym typeface="Calibri"/>
              </a:rPr>
              <a:t>privacy-preserving AI systems</a:t>
            </a:r>
            <a:r>
              <a:rPr lang="en-US" sz="1800">
                <a:solidFill>
                  <a:schemeClr val="dk1"/>
                </a:solidFill>
                <a:latin typeface="Calibri"/>
                <a:ea typeface="Calibri"/>
                <a:cs typeface="Calibri"/>
                <a:sym typeface="Calibri"/>
              </a:rPr>
              <a:t> that monitor behavior without infringing on personal privacy.</a:t>
            </a:r>
            <a:endParaRPr sz="1800">
              <a:solidFill>
                <a:schemeClr val="dk1"/>
              </a:solidFill>
              <a:latin typeface="Calibri"/>
              <a:ea typeface="Calibri"/>
              <a:cs typeface="Calibri"/>
              <a:sym typeface="Calibri"/>
            </a:endParaRPr>
          </a:p>
          <a:p>
            <a:pPr marL="457200" lvl="0" indent="-342900" algn="l" rtl="0">
              <a:lnSpc>
                <a:spcPct val="90000"/>
              </a:lnSpc>
              <a:spcBef>
                <a:spcPts val="1200"/>
              </a:spcBef>
              <a:spcAft>
                <a:spcPts val="1200"/>
              </a:spcAft>
              <a:buClr>
                <a:schemeClr val="accent2"/>
              </a:buClr>
              <a:buSzPts val="1800"/>
              <a:buFont typeface="Noto Sans Symbols"/>
              <a:buChar char="▪"/>
            </a:pPr>
            <a:r>
              <a:rPr lang="en-US" sz="1800">
                <a:solidFill>
                  <a:schemeClr val="dk1"/>
                </a:solidFill>
                <a:latin typeface="Calibri"/>
                <a:ea typeface="Calibri"/>
                <a:cs typeface="Calibri"/>
                <a:sym typeface="Calibri"/>
              </a:rPr>
              <a:t>Investigate the integration of AI with other safety systems for more comprehensive risk management.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33"/>
          <p:cNvSpPr txBox="1">
            <a:spLocks noGrp="1"/>
          </p:cNvSpPr>
          <p:nvPr>
            <p:ph type="title"/>
          </p:nvPr>
        </p:nvSpPr>
        <p:spPr>
          <a:xfrm>
            <a:off x="5242425" y="466344"/>
            <a:ext cx="6241651" cy="1710354"/>
          </a:xfrm>
          <a:prstGeom prst="rect">
            <a:avLst/>
          </a:prstGeom>
          <a:noFill/>
          <a:ln>
            <a:noFill/>
          </a:ln>
        </p:spPr>
        <p:txBody>
          <a:bodyPr spcFirstLastPara="1" wrap="square" lIns="91425" tIns="45700" rIns="91425" bIns="0" anchor="ctr" anchorCtr="0">
            <a:noAutofit/>
          </a:bodyPr>
          <a:lstStyle/>
          <a:p>
            <a:pPr marL="0" lvl="0" indent="0" algn="l" rtl="0">
              <a:lnSpc>
                <a:spcPct val="90000"/>
              </a:lnSpc>
              <a:spcBef>
                <a:spcPts val="0"/>
              </a:spcBef>
              <a:spcAft>
                <a:spcPts val="0"/>
              </a:spcAft>
              <a:buClr>
                <a:schemeClr val="dk1"/>
              </a:buClr>
              <a:buSzPts val="3200"/>
              <a:buFont typeface="Calibri"/>
              <a:buNone/>
            </a:pPr>
            <a:r>
              <a:rPr lang="en-US"/>
              <a:t>CONCLUSION</a:t>
            </a:r>
            <a:endParaRPr/>
          </a:p>
        </p:txBody>
      </p:sp>
      <p:pic>
        <p:nvPicPr>
          <p:cNvPr id="459" name="Google Shape;459;p33"/>
          <p:cNvPicPr preferRelativeResize="0">
            <a:picLocks noGrp="1"/>
          </p:cNvPicPr>
          <p:nvPr>
            <p:ph type="pic" idx="2"/>
          </p:nvPr>
        </p:nvPicPr>
        <p:blipFill rotWithShape="1">
          <a:blip r:embed="rId3">
            <a:alphaModFix/>
          </a:blip>
          <a:srcRect l="32414" r="32414"/>
          <a:stretch/>
        </p:blipFill>
        <p:spPr>
          <a:xfrm>
            <a:off x="0" y="0"/>
            <a:ext cx="4287838" cy="6858000"/>
          </a:xfrm>
          <a:prstGeom prst="rect">
            <a:avLst/>
          </a:prstGeom>
          <a:noFill/>
          <a:ln>
            <a:noFill/>
          </a:ln>
        </p:spPr>
      </p:pic>
      <p:sp>
        <p:nvSpPr>
          <p:cNvPr id="460" name="Google Shape;460;p33"/>
          <p:cNvSpPr txBox="1">
            <a:spLocks noGrp="1"/>
          </p:cNvSpPr>
          <p:nvPr>
            <p:ph type="body" idx="1"/>
          </p:nvPr>
        </p:nvSpPr>
        <p:spPr>
          <a:xfrm>
            <a:off x="4800000" y="1924648"/>
            <a:ext cx="6520200" cy="4105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None/>
            </a:pPr>
            <a:r>
              <a:rPr lang="en-US"/>
              <a:t>In conclusion, our research </a:t>
            </a:r>
            <a:endParaRPr/>
          </a:p>
          <a:p>
            <a:pPr marL="228600" lvl="0" indent="-228600" algn="l" rtl="0">
              <a:lnSpc>
                <a:spcPct val="90000"/>
              </a:lnSpc>
              <a:spcBef>
                <a:spcPts val="2000"/>
              </a:spcBef>
              <a:spcAft>
                <a:spcPts val="0"/>
              </a:spcAft>
              <a:buClr>
                <a:schemeClr val="accent2"/>
              </a:buClr>
              <a:buSzPts val="1800"/>
              <a:buFont typeface="Noto Sans Symbols"/>
              <a:buChar char="▪"/>
            </a:pPr>
            <a:r>
              <a:rPr lang="en-US"/>
              <a:t>Evaluated how video-capturing AI is currently being used in the trucking industry</a:t>
            </a:r>
            <a:endParaRPr/>
          </a:p>
          <a:p>
            <a:pPr marL="228600" lvl="0" indent="-228600" algn="l" rtl="0">
              <a:lnSpc>
                <a:spcPct val="90000"/>
              </a:lnSpc>
              <a:spcBef>
                <a:spcPts val="2000"/>
              </a:spcBef>
              <a:spcAft>
                <a:spcPts val="0"/>
              </a:spcAft>
              <a:buSzPts val="1800"/>
              <a:buChar char="▪"/>
            </a:pPr>
            <a:r>
              <a:rPr lang="en-US"/>
              <a:t>Measured the accuracy of AI in predicting risks by analyzing driver behavior.</a:t>
            </a:r>
            <a:endParaRPr/>
          </a:p>
          <a:p>
            <a:pPr marL="228600" lvl="0" indent="-228600" algn="l" rtl="0">
              <a:lnSpc>
                <a:spcPct val="90000"/>
              </a:lnSpc>
              <a:spcBef>
                <a:spcPts val="2000"/>
              </a:spcBef>
              <a:spcAft>
                <a:spcPts val="0"/>
              </a:spcAft>
              <a:buSzPts val="1800"/>
              <a:buChar char="▪"/>
            </a:pPr>
            <a:r>
              <a:rPr lang="en-US"/>
              <a:t>Compared the real-time monitoring efficiency of AI to traditional systems and collected feedback on its impact on road safety</a:t>
            </a:r>
            <a:endParaRPr/>
          </a:p>
          <a:p>
            <a:pPr marL="0" lvl="0" indent="0" algn="l" rtl="0">
              <a:lnSpc>
                <a:spcPct val="90000"/>
              </a:lnSpc>
              <a:spcBef>
                <a:spcPts val="2000"/>
              </a:spcBef>
              <a:spcAft>
                <a:spcPts val="0"/>
              </a:spcAft>
              <a:buNone/>
            </a:pPr>
            <a:r>
              <a:rPr lang="en-US"/>
              <a:t>Practical Recommendations</a:t>
            </a:r>
            <a:endParaRPr/>
          </a:p>
          <a:p>
            <a:pPr marL="228600" lvl="0" indent="-228600" algn="l" rtl="0">
              <a:lnSpc>
                <a:spcPct val="90000"/>
              </a:lnSpc>
              <a:spcBef>
                <a:spcPts val="2000"/>
              </a:spcBef>
              <a:spcAft>
                <a:spcPts val="0"/>
              </a:spcAft>
              <a:buClr>
                <a:schemeClr val="accent2"/>
              </a:buClr>
              <a:buSzPts val="1800"/>
              <a:buFont typeface="Noto Sans Symbols"/>
              <a:buChar char="▪"/>
            </a:pPr>
            <a:r>
              <a:rPr lang="en-US"/>
              <a:t>Promote a Safety-First Culture, Integrate AI with Existing Safety Protocols, Monitor and Review Performance, Adopt Video Capturing AI system</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466" name="Google Shape;466;p34"/>
          <p:cNvPicPr preferRelativeResize="0">
            <a:picLocks noGrp="1"/>
          </p:cNvPicPr>
          <p:nvPr>
            <p:ph type="pic" idx="2"/>
          </p:nvPr>
        </p:nvPicPr>
        <p:blipFill rotWithShape="1">
          <a:blip r:embed="rId3">
            <a:alphaModFix/>
          </a:blip>
          <a:srcRect l="29161" r="29166"/>
          <a:stretch/>
        </p:blipFill>
        <p:spPr>
          <a:xfrm>
            <a:off x="0" y="0"/>
            <a:ext cx="4287836" cy="6857999"/>
          </a:xfrm>
          <a:prstGeom prst="rect">
            <a:avLst/>
          </a:prstGeom>
          <a:noFill/>
          <a:ln>
            <a:noFill/>
          </a:ln>
        </p:spPr>
      </p:pic>
      <p:sp>
        <p:nvSpPr>
          <p:cNvPr id="467" name="Google Shape;467;p34"/>
          <p:cNvSpPr txBox="1">
            <a:spLocks noGrp="1"/>
          </p:cNvSpPr>
          <p:nvPr>
            <p:ph type="body" idx="1"/>
          </p:nvPr>
        </p:nvSpPr>
        <p:spPr>
          <a:xfrm>
            <a:off x="4511250" y="1205925"/>
            <a:ext cx="7400100" cy="5059200"/>
          </a:xfrm>
          <a:prstGeom prst="rect">
            <a:avLst/>
          </a:prstGeom>
          <a:noFill/>
          <a:ln>
            <a:noFill/>
          </a:ln>
        </p:spPr>
        <p:txBody>
          <a:bodyPr spcFirstLastPara="1" wrap="square" lIns="91425" tIns="45700" rIns="91425" bIns="45700" anchor="t" anchorCtr="0">
            <a:noAutofit/>
          </a:bodyPr>
          <a:lstStyle/>
          <a:p>
            <a:pPr marL="457200" lvl="0" indent="-298450" algn="l" rtl="0">
              <a:lnSpc>
                <a:spcPct val="100000"/>
              </a:lnSpc>
              <a:spcBef>
                <a:spcPts val="0"/>
              </a:spcBef>
              <a:spcAft>
                <a:spcPts val="0"/>
              </a:spcAft>
              <a:buSzPts val="1100"/>
              <a:buAutoNum type="arabicPeriod"/>
            </a:pPr>
            <a:r>
              <a:rPr lang="en-US" sz="1100" i="1"/>
              <a:t>Bureau of Transportation Statistics (October 19, 2023) - Modal Profiles: U.S. Freight Transportation with Canada, Mexico, and China.</a:t>
            </a:r>
            <a:r>
              <a:rPr lang="en-US" sz="1100" i="1">
                <a:solidFill>
                  <a:srgbClr val="1155CC"/>
                </a:solidFill>
                <a:uFill>
                  <a:noFill/>
                </a:uFill>
                <a:hlinkClick r:id="rId4">
                  <a:extLst>
                    <a:ext uri="{A12FA001-AC4F-418D-AE19-62706E023703}">
                      <ahyp:hlinkClr xmlns:ahyp="http://schemas.microsoft.com/office/drawing/2018/hyperlinkcolor" val="tx"/>
                    </a:ext>
                  </a:extLst>
                </a:hlinkClick>
              </a:rPr>
              <a:t> </a:t>
            </a:r>
            <a:r>
              <a:rPr lang="en-US" sz="1100" i="1" u="sng">
                <a:solidFill>
                  <a:srgbClr val="1155CC"/>
                </a:solidFill>
                <a:hlinkClick r:id="rId4">
                  <a:extLst>
                    <a:ext uri="{A12FA001-AC4F-418D-AE19-62706E023703}">
                      <ahyp:hlinkClr xmlns:ahyp="http://schemas.microsoft.com/office/drawing/2018/hyperlinkcolor" val="tx"/>
                    </a:ext>
                  </a:extLst>
                </a:hlinkClick>
              </a:rPr>
              <a:t>https://www.bts.gov/data-spotlight/modal-profiles-us-freight-transportation-canada-mexico-and-china</a:t>
            </a:r>
            <a:endParaRPr sz="1100"/>
          </a:p>
          <a:p>
            <a:pPr marL="457200" lvl="0" indent="-298450" algn="just" rtl="0">
              <a:lnSpc>
                <a:spcPct val="100000"/>
              </a:lnSpc>
              <a:spcBef>
                <a:spcPts val="0"/>
              </a:spcBef>
              <a:spcAft>
                <a:spcPts val="0"/>
              </a:spcAft>
              <a:buSzPts val="1100"/>
              <a:buAutoNum type="arabicPeriod"/>
            </a:pPr>
            <a:r>
              <a:rPr lang="en-US" sz="1100"/>
              <a:t>Esra Civik, Ugur Yuzgec (June 2023)</a:t>
            </a:r>
            <a:r>
              <a:rPr lang="en-US" sz="1100" i="1"/>
              <a:t> - Real-time driver fatigue detection system with deep learning on a low-cost embedded system.</a:t>
            </a:r>
            <a:r>
              <a:rPr lang="en-US" sz="1100" i="1" u="sng">
                <a:solidFill>
                  <a:srgbClr val="1155CC"/>
                </a:solidFill>
                <a:hlinkClick r:id="rId5">
                  <a:extLst>
                    <a:ext uri="{A12FA001-AC4F-418D-AE19-62706E023703}">
                      <ahyp:hlinkClr xmlns:ahyp="http://schemas.microsoft.com/office/drawing/2018/hyperlinkcolor" val="tx"/>
                    </a:ext>
                  </a:extLst>
                </a:hlinkClick>
              </a:rPr>
              <a:t>Real-time driver fatigue detection system with deep learning on a low-cost embedded system - ScienceDirect</a:t>
            </a:r>
            <a:endParaRPr sz="1100"/>
          </a:p>
          <a:p>
            <a:pPr marL="457200" lvl="0" indent="-298450" algn="just" rtl="0">
              <a:lnSpc>
                <a:spcPct val="100000"/>
              </a:lnSpc>
              <a:spcBef>
                <a:spcPts val="0"/>
              </a:spcBef>
              <a:spcAft>
                <a:spcPts val="0"/>
              </a:spcAft>
              <a:buSzPts val="1100"/>
              <a:buAutoNum type="arabicPeriod"/>
            </a:pPr>
            <a:r>
              <a:rPr lang="en-US" sz="1100" i="1"/>
              <a:t>Government of Canada (July 31, 2022) - Canadian Charter of Rights and Freedoms - Section 7 – Life, liberty and security of the person.</a:t>
            </a:r>
            <a:r>
              <a:rPr lang="en-US" sz="1100" i="1">
                <a:solidFill>
                  <a:srgbClr val="1155CC"/>
                </a:solidFill>
                <a:uFill>
                  <a:noFill/>
                </a:uFill>
                <a:hlinkClick r:id="rId6">
                  <a:extLst>
                    <a:ext uri="{A12FA001-AC4F-418D-AE19-62706E023703}">
                      <ahyp:hlinkClr xmlns:ahyp="http://schemas.microsoft.com/office/drawing/2018/hyperlinkcolor" val="tx"/>
                    </a:ext>
                  </a:extLst>
                </a:hlinkClick>
              </a:rPr>
              <a:t> </a:t>
            </a:r>
            <a:r>
              <a:rPr lang="en-US" sz="1100" i="1" u="sng">
                <a:solidFill>
                  <a:srgbClr val="1155CC"/>
                </a:solidFill>
                <a:hlinkClick r:id="rId6">
                  <a:extLst>
                    <a:ext uri="{A12FA001-AC4F-418D-AE19-62706E023703}">
                      <ahyp:hlinkClr xmlns:ahyp="http://schemas.microsoft.com/office/drawing/2018/hyperlinkcolor" val="tx"/>
                    </a:ext>
                  </a:extLst>
                </a:hlinkClick>
              </a:rPr>
              <a:t>https://www.justice.gc.ca/eng/csj-sjc/rfc-dlc/ccrf-ccdl/check/art7.html</a:t>
            </a:r>
            <a:endParaRPr sz="1100"/>
          </a:p>
          <a:p>
            <a:pPr marL="457200" lvl="0" indent="-298450" algn="just" rtl="0">
              <a:lnSpc>
                <a:spcPct val="100000"/>
              </a:lnSpc>
              <a:spcBef>
                <a:spcPts val="0"/>
              </a:spcBef>
              <a:spcAft>
                <a:spcPts val="0"/>
              </a:spcAft>
              <a:buSzPts val="1100"/>
              <a:buAutoNum type="arabicPeriod"/>
            </a:pPr>
            <a:r>
              <a:rPr lang="en-US" sz="1100" i="1"/>
              <a:t>Government of Canada (March 25, 2024) - Canadian Motor Carriers, Commercial Vehicles and Drivers.</a:t>
            </a:r>
            <a:r>
              <a:rPr lang="en-US" sz="1100" i="1">
                <a:solidFill>
                  <a:srgbClr val="1155CC"/>
                </a:solidFill>
                <a:uFill>
                  <a:noFill/>
                </a:uFill>
                <a:hlinkClick r:id="rId7">
                  <a:extLst>
                    <a:ext uri="{A12FA001-AC4F-418D-AE19-62706E023703}">
                      <ahyp:hlinkClr xmlns:ahyp="http://schemas.microsoft.com/office/drawing/2018/hyperlinkcolor" val="tx"/>
                    </a:ext>
                  </a:extLst>
                </a:hlinkClick>
              </a:rPr>
              <a:t> </a:t>
            </a:r>
            <a:r>
              <a:rPr lang="en-US" sz="1100" i="1" u="sng">
                <a:solidFill>
                  <a:srgbClr val="1155CC"/>
                </a:solidFill>
                <a:hlinkClick r:id="rId7">
                  <a:extLst>
                    <a:ext uri="{A12FA001-AC4F-418D-AE19-62706E023703}">
                      <ahyp:hlinkClr xmlns:ahyp="http://schemas.microsoft.com/office/drawing/2018/hyperlinkcolor" val="tx"/>
                    </a:ext>
                  </a:extLst>
                </a:hlinkClick>
              </a:rPr>
              <a:t>https://tc.canada.ca/en/road-transportation/motor-vehicle-safety/motor-carriers-commercial-vehicles-drivers</a:t>
            </a:r>
            <a:endParaRPr sz="1100"/>
          </a:p>
          <a:p>
            <a:pPr marL="457200" lvl="0" indent="-298450" algn="just" rtl="0">
              <a:lnSpc>
                <a:spcPct val="100000"/>
              </a:lnSpc>
              <a:spcBef>
                <a:spcPts val="0"/>
              </a:spcBef>
              <a:spcAft>
                <a:spcPts val="0"/>
              </a:spcAft>
              <a:buSzPts val="1100"/>
              <a:buAutoNum type="arabicPeriod"/>
            </a:pPr>
            <a:r>
              <a:rPr lang="en-US" sz="1100" i="1"/>
              <a:t>Guangnan Zhang, Kelvin K.W. Yau, Xun Zhang, Yanyan Li (February 2016) - Traffic accidents involving fatigue driving and their extent of casualties.</a:t>
            </a:r>
            <a:r>
              <a:rPr lang="en-US" sz="1100" i="1">
                <a:solidFill>
                  <a:schemeClr val="hlink"/>
                </a:solidFill>
                <a:uFill>
                  <a:noFill/>
                </a:uFill>
                <a:hlinkClick r:id="rId8"/>
              </a:rPr>
              <a:t> </a:t>
            </a:r>
            <a:r>
              <a:rPr lang="en-US" sz="1100" i="1" u="sng">
                <a:solidFill>
                  <a:srgbClr val="1155CC"/>
                </a:solidFill>
                <a:hlinkClick r:id="rId8">
                  <a:extLst>
                    <a:ext uri="{A12FA001-AC4F-418D-AE19-62706E023703}">
                      <ahyp:hlinkClr xmlns:ahyp="http://schemas.microsoft.com/office/drawing/2018/hyperlinkcolor" val="tx"/>
                    </a:ext>
                  </a:extLst>
                </a:hlinkClick>
              </a:rPr>
              <a:t>https://www.sciencedirect.com/science/article/abs/pii/S0001457515301159?via%3Dihub</a:t>
            </a:r>
            <a:endParaRPr sz="1100"/>
          </a:p>
          <a:p>
            <a:pPr marL="457200" lvl="0" indent="-298450" algn="just" rtl="0">
              <a:lnSpc>
                <a:spcPct val="100000"/>
              </a:lnSpc>
              <a:spcBef>
                <a:spcPts val="0"/>
              </a:spcBef>
              <a:spcAft>
                <a:spcPts val="0"/>
              </a:spcAft>
              <a:buSzPts val="1100"/>
              <a:buAutoNum type="arabicPeriod"/>
            </a:pPr>
            <a:r>
              <a:rPr lang="en-US" sz="1100"/>
              <a:t>Kunpeng Zhang, Shipu Wang, Ning Jia, Liang Zhao, Chunyang, Li Li (April 2024) - </a:t>
            </a:r>
            <a:r>
              <a:rPr lang="en-US" sz="1100" i="1"/>
              <a:t> Integrating visual large language model and reasoning chain for driver behavior analysis and risk assessment.</a:t>
            </a:r>
            <a:r>
              <a:rPr lang="en-US" sz="1100" i="1">
                <a:solidFill>
                  <a:schemeClr val="hlink"/>
                </a:solidFill>
                <a:uFill>
                  <a:noFill/>
                </a:uFill>
                <a:hlinkClick r:id="rId9"/>
              </a:rPr>
              <a:t> </a:t>
            </a:r>
            <a:r>
              <a:rPr lang="en-US" sz="1100" i="1" u="sng">
                <a:solidFill>
                  <a:srgbClr val="1155CC"/>
                </a:solidFill>
                <a:hlinkClick r:id="rId9">
                  <a:extLst>
                    <a:ext uri="{A12FA001-AC4F-418D-AE19-62706E023703}">
                      <ahyp:hlinkClr xmlns:ahyp="http://schemas.microsoft.com/office/drawing/2018/hyperlinkcolor" val="tx"/>
                    </a:ext>
                  </a:extLst>
                </a:hlinkClick>
              </a:rPr>
              <a:t>Integrating visual large language model and reasoning chain for driver behavior analysis and risk assessment - ScienceDirect</a:t>
            </a:r>
            <a:r>
              <a:rPr lang="en-US" sz="1100" i="1"/>
              <a:t>.</a:t>
            </a:r>
            <a:endParaRPr sz="1100"/>
          </a:p>
          <a:p>
            <a:pPr marL="457200" lvl="0" indent="-298450" algn="just" rtl="0">
              <a:lnSpc>
                <a:spcPct val="100000"/>
              </a:lnSpc>
              <a:spcBef>
                <a:spcPts val="0"/>
              </a:spcBef>
              <a:spcAft>
                <a:spcPts val="0"/>
              </a:spcAft>
              <a:buSzPts val="1100"/>
              <a:buAutoNum type="arabicPeriod"/>
            </a:pPr>
            <a:r>
              <a:rPr lang="en-US" sz="1100" i="1"/>
              <a:t>McCarthy J, Minsky M, Rochester N, Shannon C. (1956). A Proposal for the Dartmouth Summer Research Project on Artificial Intelligence.</a:t>
            </a:r>
            <a:r>
              <a:rPr lang="en-US" sz="1100" i="1">
                <a:solidFill>
                  <a:srgbClr val="1155CC"/>
                </a:solidFill>
                <a:uFill>
                  <a:noFill/>
                </a:uFill>
                <a:hlinkClick r:id="rId10">
                  <a:extLst>
                    <a:ext uri="{A12FA001-AC4F-418D-AE19-62706E023703}">
                      <ahyp:hlinkClr xmlns:ahyp="http://schemas.microsoft.com/office/drawing/2018/hyperlinkcolor" val="tx"/>
                    </a:ext>
                  </a:extLst>
                </a:hlinkClick>
              </a:rPr>
              <a:t> </a:t>
            </a:r>
            <a:r>
              <a:rPr lang="en-US" sz="1100" i="1" u="sng">
                <a:solidFill>
                  <a:srgbClr val="1155CC"/>
                </a:solidFill>
                <a:hlinkClick r:id="rId10">
                  <a:extLst>
                    <a:ext uri="{A12FA001-AC4F-418D-AE19-62706E023703}">
                      <ahyp:hlinkClr xmlns:ahyp="http://schemas.microsoft.com/office/drawing/2018/hyperlinkcolor" val="tx"/>
                    </a:ext>
                  </a:extLst>
                </a:hlinkClick>
              </a:rPr>
              <a:t>https://ojs.aaai.org/aimagazine/index.php/aimagazine/article/view/1904</a:t>
            </a:r>
            <a:endParaRPr sz="1100"/>
          </a:p>
          <a:p>
            <a:pPr marL="457200" lvl="0" indent="-298450" algn="just" rtl="0">
              <a:lnSpc>
                <a:spcPct val="100000"/>
              </a:lnSpc>
              <a:spcBef>
                <a:spcPts val="0"/>
              </a:spcBef>
              <a:spcAft>
                <a:spcPts val="0"/>
              </a:spcAft>
              <a:buSzPts val="1100"/>
              <a:buAutoNum type="arabicPeriod"/>
            </a:pPr>
            <a:r>
              <a:rPr lang="en-US" sz="1100" i="1"/>
              <a:t>Menzies, James (April 15, 2024) - Zero Fatalities: Volvo’s other road to zero.</a:t>
            </a:r>
            <a:r>
              <a:rPr lang="en-US" sz="1100" i="1">
                <a:solidFill>
                  <a:srgbClr val="CC0000"/>
                </a:solidFill>
                <a:uFill>
                  <a:noFill/>
                </a:uFill>
                <a:hlinkClick r:id="rId11">
                  <a:extLst>
                    <a:ext uri="{A12FA001-AC4F-418D-AE19-62706E023703}">
                      <ahyp:hlinkClr xmlns:ahyp="http://schemas.microsoft.com/office/drawing/2018/hyperlinkcolor" val="tx"/>
                    </a:ext>
                  </a:extLst>
                </a:hlinkClick>
              </a:rPr>
              <a:t> </a:t>
            </a:r>
            <a:r>
              <a:rPr lang="en-US" sz="1100" i="1" u="sng">
                <a:solidFill>
                  <a:srgbClr val="1155CC"/>
                </a:solidFill>
                <a:hlinkClick r:id="rId11">
                  <a:extLst>
                    <a:ext uri="{A12FA001-AC4F-418D-AE19-62706E023703}">
                      <ahyp:hlinkClr xmlns:ahyp="http://schemas.microsoft.com/office/drawing/2018/hyperlinkcolor" val="tx"/>
                    </a:ext>
                  </a:extLst>
                </a:hlinkClick>
              </a:rPr>
              <a:t>https://www.trucknews.com/health-safety/zero-fatalities-volvos-other-road-to-zero/1003184357/</a:t>
            </a:r>
            <a:endParaRPr sz="1100"/>
          </a:p>
          <a:p>
            <a:pPr marL="457200" lvl="0" indent="-298450" algn="just" rtl="0">
              <a:lnSpc>
                <a:spcPct val="100000"/>
              </a:lnSpc>
              <a:spcBef>
                <a:spcPts val="0"/>
              </a:spcBef>
              <a:spcAft>
                <a:spcPts val="0"/>
              </a:spcAft>
              <a:buSzPts val="1100"/>
              <a:buAutoNum type="arabicPeriod"/>
            </a:pPr>
            <a:r>
              <a:rPr lang="en-US" sz="1100" i="1"/>
              <a:t>Ministry of Transport/Government of Canada (2022) - Canadian Motor Vehicle Traffic Collision Statistics: 2022.</a:t>
            </a:r>
            <a:r>
              <a:rPr lang="en-US" sz="1100" i="1">
                <a:solidFill>
                  <a:srgbClr val="1155CC"/>
                </a:solidFill>
                <a:uFill>
                  <a:noFill/>
                </a:uFill>
                <a:hlinkClick r:id="rId12">
                  <a:extLst>
                    <a:ext uri="{A12FA001-AC4F-418D-AE19-62706E023703}">
                      <ahyp:hlinkClr xmlns:ahyp="http://schemas.microsoft.com/office/drawing/2018/hyperlinkcolor" val="tx"/>
                    </a:ext>
                  </a:extLst>
                </a:hlinkClick>
              </a:rPr>
              <a:t> </a:t>
            </a:r>
            <a:r>
              <a:rPr lang="en-US" sz="1100" i="1" u="sng">
                <a:solidFill>
                  <a:srgbClr val="1155CC"/>
                </a:solidFill>
                <a:hlinkClick r:id="rId12">
                  <a:extLst>
                    <a:ext uri="{A12FA001-AC4F-418D-AE19-62706E023703}">
                      <ahyp:hlinkClr xmlns:ahyp="http://schemas.microsoft.com/office/drawing/2018/hyperlinkcolor" val="tx"/>
                    </a:ext>
                  </a:extLst>
                </a:hlinkClick>
              </a:rPr>
              <a:t>https://tc.canada.ca/en/road-transportation/statistics-data/canadian-motor-vehicle-traffic-collision-statistics-2022</a:t>
            </a:r>
            <a:endParaRPr sz="1100"/>
          </a:p>
          <a:p>
            <a:pPr marL="457200" lvl="0" indent="-298450" algn="just" rtl="0">
              <a:lnSpc>
                <a:spcPct val="100000"/>
              </a:lnSpc>
              <a:spcBef>
                <a:spcPts val="0"/>
              </a:spcBef>
              <a:spcAft>
                <a:spcPts val="0"/>
              </a:spcAft>
              <a:buSzPts val="1100"/>
              <a:buAutoNum type="arabicPeriod"/>
            </a:pPr>
            <a:r>
              <a:rPr lang="en-US" sz="1100"/>
              <a:t>Tunc Taner, Hasan Tolga Unal, Arif Furkan Mendi, Omer Ozkan, Mehmet Akif Nacar (2023) </a:t>
            </a:r>
            <a:r>
              <a:rPr lang="en-US" sz="1100" i="1"/>
              <a:t>- Artificial Intelligence Based Transportation System.</a:t>
            </a:r>
            <a:r>
              <a:rPr lang="en-US" sz="1100" i="1">
                <a:solidFill>
                  <a:schemeClr val="hlink"/>
                </a:solidFill>
                <a:uFill>
                  <a:noFill/>
                </a:uFill>
                <a:hlinkClick r:id="rId13"/>
              </a:rPr>
              <a:t> </a:t>
            </a:r>
            <a:r>
              <a:rPr lang="en-US" sz="1100" i="1" u="sng">
                <a:solidFill>
                  <a:srgbClr val="1155CC"/>
                </a:solidFill>
                <a:hlinkClick r:id="rId13">
                  <a:extLst>
                    <a:ext uri="{A12FA001-AC4F-418D-AE19-62706E023703}">
                      <ahyp:hlinkClr xmlns:ahyp="http://schemas.microsoft.com/office/drawing/2018/hyperlinkcolor" val="tx"/>
                    </a:ext>
                  </a:extLst>
                </a:hlinkClick>
              </a:rPr>
              <a:t>https://ieeexplore.ieee.org/document/10156716</a:t>
            </a:r>
            <a:endParaRPr sz="1100" i="1"/>
          </a:p>
          <a:p>
            <a:pPr marL="457200" lvl="0" indent="-298450" algn="just" rtl="0">
              <a:lnSpc>
                <a:spcPct val="100000"/>
              </a:lnSpc>
              <a:spcBef>
                <a:spcPts val="0"/>
              </a:spcBef>
              <a:spcAft>
                <a:spcPts val="0"/>
              </a:spcAft>
              <a:buSzPts val="1100"/>
              <a:buAutoNum type="arabicPeriod"/>
            </a:pPr>
            <a:r>
              <a:rPr lang="en-US" sz="1100"/>
              <a:t>Yun Zheng, Yuliang Ma, Jared Cammon, Songjie Zhang, Jianhai Zhang, Yingchun Zhang (August 2022) -</a:t>
            </a:r>
            <a:r>
              <a:rPr lang="en-US" sz="1100" i="1"/>
              <a:t> A new feature selection approach for driving fatigue EEG detection with a modified machine learning algorithm.</a:t>
            </a:r>
            <a:r>
              <a:rPr lang="en-US" sz="1100" i="1">
                <a:solidFill>
                  <a:schemeClr val="hlink"/>
                </a:solidFill>
                <a:uFill>
                  <a:noFill/>
                </a:uFill>
                <a:hlinkClick r:id="rId14"/>
              </a:rPr>
              <a:t> </a:t>
            </a:r>
            <a:r>
              <a:rPr lang="en-US" sz="1100" i="1" u="sng">
                <a:solidFill>
                  <a:srgbClr val="1155CC"/>
                </a:solidFill>
                <a:hlinkClick r:id="rId14">
                  <a:extLst>
                    <a:ext uri="{A12FA001-AC4F-418D-AE19-62706E023703}">
                      <ahyp:hlinkClr xmlns:ahyp="http://schemas.microsoft.com/office/drawing/2018/hyperlinkcolor" val="tx"/>
                    </a:ext>
                  </a:extLst>
                </a:hlinkClick>
              </a:rPr>
              <a:t>https://www.sciencedirect.com/science/article/pii/S0010482522004966</a:t>
            </a:r>
            <a:endParaRPr sz="1100" i="1"/>
          </a:p>
          <a:p>
            <a:pPr marL="457200" lvl="0" indent="-298450" algn="just" rtl="0">
              <a:lnSpc>
                <a:spcPct val="100000"/>
              </a:lnSpc>
              <a:spcBef>
                <a:spcPts val="0"/>
              </a:spcBef>
              <a:spcAft>
                <a:spcPts val="0"/>
              </a:spcAft>
              <a:buSzPts val="1100"/>
              <a:buAutoNum type="arabicPeriod"/>
            </a:pPr>
            <a:r>
              <a:rPr lang="en-US" sz="1100" i="1"/>
              <a:t>Zouhair Elamrani Abou Elassad, Hajar Mousannif, Hassan Al Moatassime, Aimad Karkouch (January 2020) - The application of machine learning techniques for driving behavior analysis: A conceptual framework and a systematic literature review.</a:t>
            </a:r>
            <a:r>
              <a:rPr lang="en-US" sz="1100" i="1">
                <a:solidFill>
                  <a:srgbClr val="1155CC"/>
                </a:solidFill>
                <a:uFill>
                  <a:noFill/>
                </a:uFill>
                <a:hlinkClick r:id="rId15">
                  <a:extLst>
                    <a:ext uri="{A12FA001-AC4F-418D-AE19-62706E023703}">
                      <ahyp:hlinkClr xmlns:ahyp="http://schemas.microsoft.com/office/drawing/2018/hyperlinkcolor" val="tx"/>
                    </a:ext>
                  </a:extLst>
                </a:hlinkClick>
              </a:rPr>
              <a:t> </a:t>
            </a:r>
            <a:r>
              <a:rPr lang="en-US" sz="1100" i="1" u="sng">
                <a:solidFill>
                  <a:srgbClr val="1155CC"/>
                </a:solidFill>
                <a:hlinkClick r:id="rId15">
                  <a:extLst>
                    <a:ext uri="{A12FA001-AC4F-418D-AE19-62706E023703}">
                      <ahyp:hlinkClr xmlns:ahyp="http://schemas.microsoft.com/office/drawing/2018/hyperlinkcolor" val="tx"/>
                    </a:ext>
                  </a:extLst>
                </a:hlinkClick>
              </a:rPr>
              <a:t>https://www.sciencedirect.com/science/article/abs/pii/S0952197619302672</a:t>
            </a:r>
            <a:endParaRPr sz="1100"/>
          </a:p>
        </p:txBody>
      </p:sp>
      <p:sp>
        <p:nvSpPr>
          <p:cNvPr id="468" name="Google Shape;468;p34"/>
          <p:cNvSpPr txBox="1">
            <a:spLocks noGrp="1"/>
          </p:cNvSpPr>
          <p:nvPr>
            <p:ph type="title"/>
          </p:nvPr>
        </p:nvSpPr>
        <p:spPr>
          <a:xfrm>
            <a:off x="5028425" y="0"/>
            <a:ext cx="7163700" cy="1279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Calibri"/>
              <a:buNone/>
            </a:pPr>
            <a:r>
              <a:rPr lang="en-US"/>
              <a:t>REFERENCES</a:t>
            </a:r>
            <a:endParaRPr sz="36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pic>
        <p:nvPicPr>
          <p:cNvPr id="473" name="Google Shape;473;p35"/>
          <p:cNvPicPr preferRelativeResize="0">
            <a:picLocks noGrp="1"/>
          </p:cNvPicPr>
          <p:nvPr>
            <p:ph type="pic" idx="2"/>
          </p:nvPr>
        </p:nvPicPr>
        <p:blipFill rotWithShape="1">
          <a:blip r:embed="rId3">
            <a:alphaModFix amt="35000"/>
          </a:blip>
          <a:srcRect/>
          <a:stretch/>
        </p:blipFill>
        <p:spPr>
          <a:xfrm>
            <a:off x="0" y="0"/>
            <a:ext cx="12192000" cy="6858000"/>
          </a:xfrm>
          <a:prstGeom prst="rect">
            <a:avLst/>
          </a:prstGeom>
          <a:noFill/>
          <a:ln>
            <a:noFill/>
          </a:ln>
        </p:spPr>
      </p:pic>
      <p:sp>
        <p:nvSpPr>
          <p:cNvPr id="474" name="Google Shape;474;p35"/>
          <p:cNvSpPr txBox="1">
            <a:spLocks noGrp="1"/>
          </p:cNvSpPr>
          <p:nvPr>
            <p:ph type="ctrTitle"/>
          </p:nvPr>
        </p:nvSpPr>
        <p:spPr>
          <a:xfrm>
            <a:off x="454152" y="1929384"/>
            <a:ext cx="11283696" cy="2286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4000"/>
              <a:buFont typeface="Calibri"/>
              <a:buNone/>
            </a:pPr>
            <a:r>
              <a:rPr lang="en-US" sz="4000" cap="none"/>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4"/>
          <p:cNvSpPr txBox="1">
            <a:spLocks noGrp="1"/>
          </p:cNvSpPr>
          <p:nvPr>
            <p:ph type="title"/>
          </p:nvPr>
        </p:nvSpPr>
        <p:spPr>
          <a:xfrm>
            <a:off x="5242425" y="466344"/>
            <a:ext cx="6241651" cy="1710354"/>
          </a:xfrm>
          <a:prstGeom prst="rect">
            <a:avLst/>
          </a:prstGeom>
          <a:noFill/>
          <a:ln>
            <a:noFill/>
          </a:ln>
        </p:spPr>
        <p:txBody>
          <a:bodyPr spcFirstLastPara="1" wrap="square" lIns="91425" tIns="45700" rIns="91425" bIns="0" anchor="ctr" anchorCtr="0">
            <a:noAutofit/>
          </a:bodyPr>
          <a:lstStyle/>
          <a:p>
            <a:pPr marL="0" lvl="0" indent="0" algn="l" rtl="0">
              <a:lnSpc>
                <a:spcPct val="90000"/>
              </a:lnSpc>
              <a:spcBef>
                <a:spcPts val="0"/>
              </a:spcBef>
              <a:spcAft>
                <a:spcPts val="0"/>
              </a:spcAft>
              <a:buClr>
                <a:schemeClr val="dk1"/>
              </a:buClr>
              <a:buSzPts val="3200"/>
              <a:buFont typeface="Calibri"/>
              <a:buNone/>
            </a:pPr>
            <a:r>
              <a:rPr lang="en-US"/>
              <a:t>RESEARCH QUESTIONS</a:t>
            </a:r>
            <a:endParaRPr/>
          </a:p>
        </p:txBody>
      </p:sp>
      <p:pic>
        <p:nvPicPr>
          <p:cNvPr id="107" name="Google Shape;107;p4"/>
          <p:cNvPicPr preferRelativeResize="0">
            <a:picLocks noGrp="1"/>
          </p:cNvPicPr>
          <p:nvPr>
            <p:ph type="pic" idx="2"/>
          </p:nvPr>
        </p:nvPicPr>
        <p:blipFill rotWithShape="1">
          <a:blip r:embed="rId3">
            <a:alphaModFix/>
          </a:blip>
          <a:srcRect l="29158" r="29158"/>
          <a:stretch/>
        </p:blipFill>
        <p:spPr>
          <a:xfrm>
            <a:off x="0" y="0"/>
            <a:ext cx="4287838" cy="6858000"/>
          </a:xfrm>
          <a:prstGeom prst="rect">
            <a:avLst/>
          </a:prstGeom>
          <a:noFill/>
          <a:ln>
            <a:noFill/>
          </a:ln>
        </p:spPr>
      </p:pic>
      <p:sp>
        <p:nvSpPr>
          <p:cNvPr id="108" name="Google Shape;108;p4"/>
          <p:cNvSpPr txBox="1">
            <a:spLocks noGrp="1"/>
          </p:cNvSpPr>
          <p:nvPr>
            <p:ph type="body" idx="1"/>
          </p:nvPr>
        </p:nvSpPr>
        <p:spPr>
          <a:xfrm>
            <a:off x="5242426" y="2286000"/>
            <a:ext cx="6241650" cy="347472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accent2"/>
              </a:buClr>
              <a:buSzPts val="1800"/>
              <a:buFont typeface="Noto Sans Symbols"/>
              <a:buChar char="▪"/>
            </a:pPr>
            <a:r>
              <a:rPr lang="en-US" b="1"/>
              <a:t>Precision of AI Technology:</a:t>
            </a:r>
            <a:r>
              <a:rPr lang="en-US"/>
              <a:t> What level of precision does video-capturing AI  technology achieve in proactively anticipating potential risk scenarios by analyzing driver behavior patterns and external variables to prevent accidents?</a:t>
            </a:r>
            <a:endParaRPr/>
          </a:p>
          <a:p>
            <a:pPr marL="228600" lvl="0" indent="-228600" algn="l" rtl="0">
              <a:lnSpc>
                <a:spcPct val="90000"/>
              </a:lnSpc>
              <a:spcBef>
                <a:spcPts val="2000"/>
              </a:spcBef>
              <a:spcAft>
                <a:spcPts val="0"/>
              </a:spcAft>
              <a:buClr>
                <a:schemeClr val="accent2"/>
              </a:buClr>
              <a:buSzPts val="1800"/>
              <a:buFont typeface="Noto Sans Symbols"/>
              <a:buChar char="▪"/>
            </a:pPr>
            <a:r>
              <a:rPr lang="en-US" b="1">
                <a:solidFill>
                  <a:srgbClr val="000000"/>
                </a:solidFill>
              </a:rPr>
              <a:t>Effectiveness Comparison:</a:t>
            </a:r>
            <a:r>
              <a:rPr lang="en-US">
                <a:solidFill>
                  <a:srgbClr val="000000"/>
                </a:solidFill>
              </a:rPr>
              <a:t> </a:t>
            </a:r>
            <a:r>
              <a:rPr lang="en-US" sz="1800" b="0" i="0" u="none" strike="noStrike">
                <a:solidFill>
                  <a:srgbClr val="000000"/>
                </a:solidFill>
                <a:latin typeface="Calibri"/>
                <a:ea typeface="Calibri"/>
                <a:cs typeface="Calibri"/>
                <a:sym typeface="Calibri"/>
              </a:rPr>
              <a:t>How does video capturing AI might be more effective to identify driver’s behavior in comparison to human supervisors or traditional systems?</a:t>
            </a:r>
            <a:endParaRPr/>
          </a:p>
          <a:p>
            <a:pPr marL="228600" lvl="0" indent="-228600" algn="l" rtl="0">
              <a:lnSpc>
                <a:spcPct val="90000"/>
              </a:lnSpc>
              <a:spcBef>
                <a:spcPts val="2000"/>
              </a:spcBef>
              <a:spcAft>
                <a:spcPts val="0"/>
              </a:spcAft>
              <a:buClr>
                <a:schemeClr val="accent2"/>
              </a:buClr>
              <a:buSzPts val="1800"/>
              <a:buFont typeface="Noto Sans Symbols"/>
              <a:buChar char="▪"/>
            </a:pPr>
            <a:r>
              <a:rPr lang="en-US" b="1">
                <a:solidFill>
                  <a:srgbClr val="000000"/>
                </a:solidFill>
              </a:rPr>
              <a:t>Impact on Road Safety:</a:t>
            </a:r>
            <a:r>
              <a:rPr lang="en-US">
                <a:solidFill>
                  <a:srgbClr val="000000"/>
                </a:solidFill>
              </a:rPr>
              <a:t> </a:t>
            </a:r>
            <a:r>
              <a:rPr lang="en-US" sz="1800" b="0" i="0" u="none" strike="noStrike">
                <a:solidFill>
                  <a:srgbClr val="000000"/>
                </a:solidFill>
                <a:latin typeface="Calibri"/>
                <a:ea typeface="Calibri"/>
                <a:cs typeface="Calibri"/>
                <a:sym typeface="Calibri"/>
              </a:rPr>
              <a:t>How is the integration of video-capturing AI technology within the trucking industry contributing to advancements in road safety?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5"/>
          <p:cNvSpPr txBox="1">
            <a:spLocks noGrp="1"/>
          </p:cNvSpPr>
          <p:nvPr>
            <p:ph type="title"/>
          </p:nvPr>
        </p:nvSpPr>
        <p:spPr>
          <a:xfrm>
            <a:off x="5242425" y="466344"/>
            <a:ext cx="6241651" cy="1710354"/>
          </a:xfrm>
          <a:prstGeom prst="rect">
            <a:avLst/>
          </a:prstGeom>
          <a:noFill/>
          <a:ln>
            <a:noFill/>
          </a:ln>
        </p:spPr>
        <p:txBody>
          <a:bodyPr spcFirstLastPara="1" wrap="square" lIns="91425" tIns="45700" rIns="91425" bIns="0" anchor="ctr" anchorCtr="0">
            <a:noAutofit/>
          </a:bodyPr>
          <a:lstStyle/>
          <a:p>
            <a:pPr marL="0" lvl="0" indent="0" algn="l" rtl="0">
              <a:lnSpc>
                <a:spcPct val="90000"/>
              </a:lnSpc>
              <a:spcBef>
                <a:spcPts val="0"/>
              </a:spcBef>
              <a:spcAft>
                <a:spcPts val="0"/>
              </a:spcAft>
              <a:buClr>
                <a:schemeClr val="dk1"/>
              </a:buClr>
              <a:buSzPts val="3200"/>
              <a:buFont typeface="Calibri"/>
              <a:buNone/>
            </a:pPr>
            <a:r>
              <a:rPr lang="en-US"/>
              <a:t>OBJECTIVES</a:t>
            </a:r>
            <a:endParaRPr/>
          </a:p>
        </p:txBody>
      </p:sp>
      <p:pic>
        <p:nvPicPr>
          <p:cNvPr id="115" name="Google Shape;115;p5"/>
          <p:cNvPicPr preferRelativeResize="0">
            <a:picLocks noGrp="1"/>
          </p:cNvPicPr>
          <p:nvPr>
            <p:ph type="pic" idx="2"/>
          </p:nvPr>
        </p:nvPicPr>
        <p:blipFill rotWithShape="1">
          <a:blip r:embed="rId3">
            <a:alphaModFix/>
          </a:blip>
          <a:srcRect l="32414" r="32414"/>
          <a:stretch/>
        </p:blipFill>
        <p:spPr>
          <a:xfrm>
            <a:off x="0" y="0"/>
            <a:ext cx="4287838" cy="6858000"/>
          </a:xfrm>
          <a:prstGeom prst="rect">
            <a:avLst/>
          </a:prstGeom>
          <a:noFill/>
          <a:ln>
            <a:noFill/>
          </a:ln>
        </p:spPr>
      </p:pic>
      <p:sp>
        <p:nvSpPr>
          <p:cNvPr id="116" name="Google Shape;116;p5"/>
          <p:cNvSpPr txBox="1">
            <a:spLocks noGrp="1"/>
          </p:cNvSpPr>
          <p:nvPr>
            <p:ph type="body" idx="1"/>
          </p:nvPr>
        </p:nvSpPr>
        <p:spPr>
          <a:xfrm>
            <a:off x="5242426" y="2286000"/>
            <a:ext cx="6241650" cy="347472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accent2"/>
              </a:buClr>
              <a:buSzPts val="1800"/>
              <a:buFont typeface="Noto Sans Symbols"/>
              <a:buChar char="▪"/>
            </a:pPr>
            <a:r>
              <a:rPr lang="en-US"/>
              <a:t>To determine the current utilization of video-capturing AI in the trucking industry.</a:t>
            </a:r>
            <a:endParaRPr/>
          </a:p>
          <a:p>
            <a:pPr marL="228600" lvl="0" indent="-228600" algn="l" rtl="0">
              <a:lnSpc>
                <a:spcPct val="90000"/>
              </a:lnSpc>
              <a:spcBef>
                <a:spcPts val="2000"/>
              </a:spcBef>
              <a:spcAft>
                <a:spcPts val="0"/>
              </a:spcAft>
              <a:buClr>
                <a:schemeClr val="accent2"/>
              </a:buClr>
              <a:buSzPts val="1800"/>
              <a:buFont typeface="Noto Sans Symbols"/>
              <a:buChar char="▪"/>
            </a:pPr>
            <a:r>
              <a:rPr lang="en-US" sz="1800" b="0" i="0" u="none" strike="noStrike">
                <a:solidFill>
                  <a:srgbClr val="000000"/>
                </a:solidFill>
                <a:latin typeface="Calibri"/>
                <a:ea typeface="Calibri"/>
                <a:cs typeface="Calibri"/>
                <a:sym typeface="Calibri"/>
              </a:rPr>
              <a:t>To assess the precision of AI technology in predicting potential risk scenarios by analyzing driver behavior patterns.</a:t>
            </a:r>
            <a:endParaRPr/>
          </a:p>
          <a:p>
            <a:pPr marL="228600" lvl="0" indent="-228600" algn="l" rtl="0">
              <a:lnSpc>
                <a:spcPct val="90000"/>
              </a:lnSpc>
              <a:spcBef>
                <a:spcPts val="2000"/>
              </a:spcBef>
              <a:spcAft>
                <a:spcPts val="0"/>
              </a:spcAft>
              <a:buClr>
                <a:schemeClr val="accent2"/>
              </a:buClr>
              <a:buSzPts val="1800"/>
              <a:buFont typeface="Noto Sans Symbols"/>
              <a:buChar char="▪"/>
            </a:pPr>
            <a:r>
              <a:rPr lang="en-US" sz="1800" b="0" i="0" u="none" strike="noStrike">
                <a:solidFill>
                  <a:srgbClr val="000000"/>
                </a:solidFill>
                <a:latin typeface="Calibri"/>
                <a:ea typeface="Calibri"/>
                <a:cs typeface="Calibri"/>
                <a:sym typeface="Calibri"/>
              </a:rPr>
              <a:t>To assess the efficiency of video-capturing AI in monitoring driver behavior in real-time compared to traditional systems.</a:t>
            </a:r>
            <a:endParaRPr/>
          </a:p>
          <a:p>
            <a:pPr marL="228600" lvl="0" indent="-228600" algn="l" rtl="0">
              <a:lnSpc>
                <a:spcPct val="90000"/>
              </a:lnSpc>
              <a:spcBef>
                <a:spcPts val="2000"/>
              </a:spcBef>
              <a:spcAft>
                <a:spcPts val="0"/>
              </a:spcAft>
              <a:buClr>
                <a:schemeClr val="accent2"/>
              </a:buClr>
              <a:buSzPts val="1800"/>
              <a:buFont typeface="Noto Sans Symbols"/>
              <a:buChar char="▪"/>
            </a:pPr>
            <a:r>
              <a:rPr lang="en-US"/>
              <a:t>To gather industry feedback on the effectiveness of video-capturing AI in enhancing road safety.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6"/>
          <p:cNvPicPr preferRelativeResize="0">
            <a:picLocks noGrp="1"/>
          </p:cNvPicPr>
          <p:nvPr>
            <p:ph type="pic" idx="2"/>
          </p:nvPr>
        </p:nvPicPr>
        <p:blipFill rotWithShape="1">
          <a:blip r:embed="rId3">
            <a:alphaModFix/>
          </a:blip>
          <a:srcRect l="32415" r="32415"/>
          <a:stretch/>
        </p:blipFill>
        <p:spPr>
          <a:xfrm>
            <a:off x="0" y="0"/>
            <a:ext cx="4287836" cy="6858000"/>
          </a:xfrm>
          <a:prstGeom prst="rect">
            <a:avLst/>
          </a:prstGeom>
          <a:noFill/>
          <a:ln>
            <a:noFill/>
          </a:ln>
        </p:spPr>
      </p:pic>
      <p:sp>
        <p:nvSpPr>
          <p:cNvPr id="123" name="Google Shape;123;p6"/>
          <p:cNvSpPr txBox="1">
            <a:spLocks noGrp="1"/>
          </p:cNvSpPr>
          <p:nvPr>
            <p:ph type="title"/>
          </p:nvPr>
        </p:nvSpPr>
        <p:spPr>
          <a:xfrm>
            <a:off x="5028425" y="0"/>
            <a:ext cx="7163700" cy="17103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3200"/>
              <a:buFont typeface="Calibri"/>
              <a:buNone/>
            </a:pPr>
            <a:r>
              <a:rPr lang="en-US"/>
              <a:t>LITERATURE REVIEW</a:t>
            </a:r>
            <a:endParaRPr/>
          </a:p>
          <a:p>
            <a:pPr marL="0" lvl="0" indent="0" algn="l" rtl="0">
              <a:lnSpc>
                <a:spcPct val="90000"/>
              </a:lnSpc>
              <a:spcBef>
                <a:spcPts val="1200"/>
              </a:spcBef>
              <a:spcAft>
                <a:spcPts val="1200"/>
              </a:spcAft>
              <a:buClr>
                <a:schemeClr val="accent2"/>
              </a:buClr>
              <a:buSzPts val="1800"/>
              <a:buFont typeface="Noto Sans Symbols"/>
              <a:buNone/>
            </a:pPr>
            <a:endParaRPr sz="3600"/>
          </a:p>
        </p:txBody>
      </p:sp>
      <p:sp>
        <p:nvSpPr>
          <p:cNvPr id="124" name="Google Shape;124;p6"/>
          <p:cNvSpPr txBox="1">
            <a:spLocks noGrp="1"/>
          </p:cNvSpPr>
          <p:nvPr>
            <p:ph type="body" idx="1"/>
          </p:nvPr>
        </p:nvSpPr>
        <p:spPr>
          <a:xfrm>
            <a:off x="5154500" y="1924650"/>
            <a:ext cx="6949500" cy="40419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accent2"/>
              </a:buClr>
              <a:buSzPts val="1800"/>
              <a:buFont typeface="Calibri"/>
              <a:buChar char="▪"/>
            </a:pPr>
            <a:r>
              <a:rPr lang="en-US" b="1"/>
              <a:t>Real-Time Driver Fatigue Detection Systems:</a:t>
            </a:r>
            <a:endParaRPr b="1"/>
          </a:p>
          <a:p>
            <a:pPr marL="914400" lvl="1" indent="-342900" algn="l" rtl="0">
              <a:lnSpc>
                <a:spcPct val="90000"/>
              </a:lnSpc>
              <a:spcBef>
                <a:spcPts val="1200"/>
              </a:spcBef>
              <a:spcAft>
                <a:spcPts val="0"/>
              </a:spcAft>
              <a:buSzPts val="1800"/>
              <a:buChar char="▪"/>
            </a:pPr>
            <a:r>
              <a:rPr lang="en-US"/>
              <a:t>Civik &amp; Yuzgec (2023): Utilizes cameras and CNNs for monitoring eye and mouth movements with high accuracy.</a:t>
            </a:r>
            <a:endParaRPr/>
          </a:p>
          <a:p>
            <a:pPr marL="457200" lvl="0" indent="-342900" algn="l" rtl="0">
              <a:lnSpc>
                <a:spcPct val="90000"/>
              </a:lnSpc>
              <a:spcBef>
                <a:spcPts val="1200"/>
              </a:spcBef>
              <a:spcAft>
                <a:spcPts val="0"/>
              </a:spcAft>
              <a:buSzPts val="1800"/>
              <a:buChar char="▪"/>
            </a:pPr>
            <a:r>
              <a:rPr lang="en-US" b="1"/>
              <a:t>Comprehensive Driver Behavior Analysis Framework:</a:t>
            </a:r>
            <a:endParaRPr b="1"/>
          </a:p>
          <a:p>
            <a:pPr marL="914400" lvl="1" indent="-342900" algn="l" rtl="0">
              <a:lnSpc>
                <a:spcPct val="90000"/>
              </a:lnSpc>
              <a:spcBef>
                <a:spcPts val="1200"/>
              </a:spcBef>
              <a:spcAft>
                <a:spcPts val="0"/>
              </a:spcAft>
              <a:buSzPts val="1800"/>
              <a:buChar char="▪"/>
            </a:pPr>
            <a:r>
              <a:rPr lang="en-US"/>
              <a:t>Zhang et al. (2024): A seven-step framework including facial expressions, hand-object interaction, and risk assessment.</a:t>
            </a:r>
            <a:endParaRPr/>
          </a:p>
          <a:p>
            <a:pPr marL="457200" lvl="0" indent="-342900" algn="l" rtl="0">
              <a:lnSpc>
                <a:spcPct val="90000"/>
              </a:lnSpc>
              <a:spcBef>
                <a:spcPts val="1200"/>
              </a:spcBef>
              <a:spcAft>
                <a:spcPts val="0"/>
              </a:spcAft>
              <a:buSzPts val="1800"/>
              <a:buChar char="▪"/>
            </a:pPr>
            <a:r>
              <a:rPr lang="en-US" b="1"/>
              <a:t>EEG-Based Fatigue Detection:</a:t>
            </a:r>
            <a:endParaRPr b="1"/>
          </a:p>
          <a:p>
            <a:pPr marL="914400" lvl="1" indent="-342900" algn="l" rtl="0">
              <a:lnSpc>
                <a:spcPct val="90000"/>
              </a:lnSpc>
              <a:spcBef>
                <a:spcPts val="1200"/>
              </a:spcBef>
              <a:spcAft>
                <a:spcPts val="0"/>
              </a:spcAft>
              <a:buSzPts val="1800"/>
              <a:buChar char="▪"/>
            </a:pPr>
            <a:r>
              <a:rPr lang="en-US"/>
              <a:t>Zheng et al. (2022): Combines EEG data with ML algorithms to detect fatigue by analyzing brain signals.</a:t>
            </a:r>
            <a:endParaRPr/>
          </a:p>
          <a:p>
            <a:pPr marL="457200" lvl="0" indent="0" algn="l" rtl="0">
              <a:lnSpc>
                <a:spcPct val="90000"/>
              </a:lnSpc>
              <a:spcBef>
                <a:spcPts val="1200"/>
              </a:spcBef>
              <a:spcAft>
                <a:spcPts val="1200"/>
              </a:spcAft>
              <a:buNone/>
            </a:pPr>
            <a:endParaRPr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2f116e45874_0_36"/>
          <p:cNvSpPr txBox="1">
            <a:spLocks noGrp="1"/>
          </p:cNvSpPr>
          <p:nvPr>
            <p:ph type="title"/>
          </p:nvPr>
        </p:nvSpPr>
        <p:spPr>
          <a:xfrm>
            <a:off x="0" y="-15250"/>
            <a:ext cx="12192000" cy="13260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1"/>
              </a:buClr>
              <a:buSzPts val="3200"/>
              <a:buFont typeface="Calibri"/>
              <a:buNone/>
            </a:pPr>
            <a:r>
              <a:rPr lang="en-US"/>
              <a:t>LITERATURE REVIEW</a:t>
            </a:r>
            <a:endParaRPr/>
          </a:p>
          <a:p>
            <a:pPr marL="0" lvl="0" indent="0" algn="ctr" rtl="0">
              <a:spcBef>
                <a:spcPts val="2000"/>
              </a:spcBef>
              <a:spcAft>
                <a:spcPts val="0"/>
              </a:spcAft>
              <a:buNone/>
            </a:pPr>
            <a:r>
              <a:rPr lang="en-US" sz="2200">
                <a:solidFill>
                  <a:srgbClr val="000000"/>
                </a:solidFill>
              </a:rPr>
              <a:t>Technological Advancements</a:t>
            </a:r>
            <a:endParaRPr sz="3600"/>
          </a:p>
        </p:txBody>
      </p:sp>
      <p:sp>
        <p:nvSpPr>
          <p:cNvPr id="131" name="Google Shape;131;g2f116e45874_0_36"/>
          <p:cNvSpPr/>
          <p:nvPr/>
        </p:nvSpPr>
        <p:spPr>
          <a:xfrm>
            <a:off x="74925" y="2054750"/>
            <a:ext cx="3961200" cy="2877900"/>
          </a:xfrm>
          <a:prstGeom prst="rect">
            <a:avLst/>
          </a:prstGeom>
          <a:noFill/>
          <a:ln w="9525" cap="flat" cmpd="sng">
            <a:solidFill>
              <a:srgbClr val="CACAC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32" name="Google Shape;132;g2f116e45874_0_36"/>
          <p:cNvSpPr/>
          <p:nvPr/>
        </p:nvSpPr>
        <p:spPr>
          <a:xfrm>
            <a:off x="4115408" y="2054750"/>
            <a:ext cx="3961200" cy="2877900"/>
          </a:xfrm>
          <a:prstGeom prst="rect">
            <a:avLst/>
          </a:prstGeom>
          <a:noFill/>
          <a:ln w="9525" cap="flat" cmpd="sng">
            <a:solidFill>
              <a:srgbClr val="CACAC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33" name="Google Shape;133;g2f116e45874_0_36"/>
          <p:cNvSpPr/>
          <p:nvPr/>
        </p:nvSpPr>
        <p:spPr>
          <a:xfrm>
            <a:off x="8155883" y="2057050"/>
            <a:ext cx="3961200" cy="2877900"/>
          </a:xfrm>
          <a:prstGeom prst="rect">
            <a:avLst/>
          </a:prstGeom>
          <a:noFill/>
          <a:ln w="9525" cap="flat" cmpd="sng">
            <a:solidFill>
              <a:srgbClr val="CACAC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grpSp>
        <p:nvGrpSpPr>
          <p:cNvPr id="134" name="Google Shape;134;g2f116e45874_0_36"/>
          <p:cNvGrpSpPr/>
          <p:nvPr/>
        </p:nvGrpSpPr>
        <p:grpSpPr>
          <a:xfrm>
            <a:off x="163125" y="2106600"/>
            <a:ext cx="3819225" cy="3258125"/>
            <a:chOff x="163125" y="2106600"/>
            <a:chExt cx="3819225" cy="3258125"/>
          </a:xfrm>
        </p:grpSpPr>
        <p:pic>
          <p:nvPicPr>
            <p:cNvPr id="135" name="Google Shape;135;g2f116e45874_0_36"/>
            <p:cNvPicPr preferRelativeResize="0"/>
            <p:nvPr/>
          </p:nvPicPr>
          <p:blipFill rotWithShape="1">
            <a:blip r:embed="rId3">
              <a:alphaModFix/>
            </a:blip>
            <a:srcRect l="20792" t="1727" b="5893"/>
            <a:stretch/>
          </p:blipFill>
          <p:spPr>
            <a:xfrm>
              <a:off x="163125" y="2106600"/>
              <a:ext cx="3819225" cy="2783400"/>
            </a:xfrm>
            <a:prstGeom prst="rect">
              <a:avLst/>
            </a:prstGeom>
            <a:noFill/>
            <a:ln>
              <a:noFill/>
            </a:ln>
          </p:spPr>
        </p:pic>
        <p:sp>
          <p:nvSpPr>
            <p:cNvPr id="136" name="Google Shape;136;g2f116e45874_0_36"/>
            <p:cNvSpPr txBox="1"/>
            <p:nvPr/>
          </p:nvSpPr>
          <p:spPr>
            <a:xfrm>
              <a:off x="1277175" y="5008625"/>
              <a:ext cx="1556700" cy="356100"/>
            </a:xfrm>
            <a:prstGeom prst="rect">
              <a:avLst/>
            </a:prstGeom>
            <a:solidFill>
              <a:schemeClr val="lt1"/>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a:solidFill>
                    <a:schemeClr val="dk1"/>
                  </a:solidFill>
                  <a:latin typeface="Calibri"/>
                  <a:ea typeface="Calibri"/>
                  <a:cs typeface="Calibri"/>
                  <a:sym typeface="Calibri"/>
                </a:rPr>
                <a:t>FRONT CAMERA</a:t>
              </a:r>
              <a:endParaRPr sz="1400" b="1" i="0" u="none" strike="noStrike" cap="none">
                <a:solidFill>
                  <a:schemeClr val="dk1"/>
                </a:solidFill>
                <a:latin typeface="Calibri"/>
                <a:ea typeface="Calibri"/>
                <a:cs typeface="Calibri"/>
                <a:sym typeface="Calibri"/>
              </a:endParaRPr>
            </a:p>
          </p:txBody>
        </p:sp>
      </p:grpSp>
      <p:grpSp>
        <p:nvGrpSpPr>
          <p:cNvPr id="137" name="Google Shape;137;g2f116e45874_0_36"/>
          <p:cNvGrpSpPr/>
          <p:nvPr/>
        </p:nvGrpSpPr>
        <p:grpSpPr>
          <a:xfrm>
            <a:off x="3541975" y="2106600"/>
            <a:ext cx="4475925" cy="3309175"/>
            <a:chOff x="3541975" y="2106600"/>
            <a:chExt cx="4475925" cy="3309175"/>
          </a:xfrm>
        </p:grpSpPr>
        <p:pic>
          <p:nvPicPr>
            <p:cNvPr id="138" name="Google Shape;138;g2f116e45874_0_36"/>
            <p:cNvPicPr preferRelativeResize="0"/>
            <p:nvPr/>
          </p:nvPicPr>
          <p:blipFill rotWithShape="1">
            <a:blip r:embed="rId4">
              <a:alphaModFix/>
            </a:blip>
            <a:srcRect l="-15304" r="7603"/>
            <a:stretch/>
          </p:blipFill>
          <p:spPr>
            <a:xfrm>
              <a:off x="3541975" y="2106600"/>
              <a:ext cx="4475925" cy="2783400"/>
            </a:xfrm>
            <a:prstGeom prst="rect">
              <a:avLst/>
            </a:prstGeom>
            <a:noFill/>
            <a:ln>
              <a:noFill/>
            </a:ln>
          </p:spPr>
        </p:pic>
        <p:sp>
          <p:nvSpPr>
            <p:cNvPr id="139" name="Google Shape;139;g2f116e45874_0_36"/>
            <p:cNvSpPr txBox="1"/>
            <p:nvPr/>
          </p:nvSpPr>
          <p:spPr>
            <a:xfrm>
              <a:off x="5258325" y="5059675"/>
              <a:ext cx="1556700" cy="356100"/>
            </a:xfrm>
            <a:prstGeom prst="rect">
              <a:avLst/>
            </a:prstGeom>
            <a:solidFill>
              <a:schemeClr val="lt1"/>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a:solidFill>
                    <a:schemeClr val="dk1"/>
                  </a:solidFill>
                  <a:latin typeface="Calibri"/>
                  <a:ea typeface="Calibri"/>
                  <a:cs typeface="Calibri"/>
                  <a:sym typeface="Calibri"/>
                </a:rPr>
                <a:t>SIDE CAMERA</a:t>
              </a:r>
              <a:endParaRPr sz="1400" b="1" i="0" u="none" strike="noStrike" cap="none">
                <a:solidFill>
                  <a:schemeClr val="dk1"/>
                </a:solidFill>
                <a:latin typeface="Calibri"/>
                <a:ea typeface="Calibri"/>
                <a:cs typeface="Calibri"/>
                <a:sym typeface="Calibri"/>
              </a:endParaRPr>
            </a:p>
          </p:txBody>
        </p:sp>
      </p:grpSp>
      <p:grpSp>
        <p:nvGrpSpPr>
          <p:cNvPr id="140" name="Google Shape;140;g2f116e45874_0_36"/>
          <p:cNvGrpSpPr/>
          <p:nvPr/>
        </p:nvGrpSpPr>
        <p:grpSpPr>
          <a:xfrm>
            <a:off x="8241400" y="2321200"/>
            <a:ext cx="3819225" cy="3094575"/>
            <a:chOff x="8241400" y="2321200"/>
            <a:chExt cx="3819225" cy="3094575"/>
          </a:xfrm>
        </p:grpSpPr>
        <p:pic>
          <p:nvPicPr>
            <p:cNvPr id="141" name="Google Shape;141;g2f116e45874_0_36"/>
            <p:cNvPicPr preferRelativeResize="0"/>
            <p:nvPr/>
          </p:nvPicPr>
          <p:blipFill rotWithShape="1">
            <a:blip r:embed="rId5">
              <a:alphaModFix/>
            </a:blip>
            <a:srcRect l="2119" r="3245"/>
            <a:stretch/>
          </p:blipFill>
          <p:spPr>
            <a:xfrm>
              <a:off x="8241400" y="2321200"/>
              <a:ext cx="3819225" cy="2122900"/>
            </a:xfrm>
            <a:prstGeom prst="rect">
              <a:avLst/>
            </a:prstGeom>
            <a:noFill/>
            <a:ln>
              <a:noFill/>
            </a:ln>
          </p:spPr>
        </p:pic>
        <p:sp>
          <p:nvSpPr>
            <p:cNvPr id="142" name="Google Shape;142;g2f116e45874_0_36"/>
            <p:cNvSpPr txBox="1"/>
            <p:nvPr/>
          </p:nvSpPr>
          <p:spPr>
            <a:xfrm>
              <a:off x="9132750" y="5059675"/>
              <a:ext cx="2297400" cy="356100"/>
            </a:xfrm>
            <a:prstGeom prst="rect">
              <a:avLst/>
            </a:prstGeom>
            <a:solidFill>
              <a:schemeClr val="lt1"/>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a:solidFill>
                    <a:schemeClr val="dk1"/>
                  </a:solidFill>
                  <a:latin typeface="Calibri"/>
                  <a:ea typeface="Calibri"/>
                  <a:cs typeface="Calibri"/>
                  <a:sym typeface="Calibri"/>
                </a:rPr>
                <a:t>CENTRAL VIDEO M. SYSTEM</a:t>
              </a:r>
              <a:endParaRPr sz="1400" b="1" i="0" u="none" strike="noStrike" cap="none">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g2f116e45874_0_1"/>
          <p:cNvPicPr preferRelativeResize="0">
            <a:picLocks noGrp="1"/>
          </p:cNvPicPr>
          <p:nvPr>
            <p:ph type="pic" idx="2"/>
          </p:nvPr>
        </p:nvPicPr>
        <p:blipFill rotWithShape="1">
          <a:blip r:embed="rId3">
            <a:alphaModFix/>
          </a:blip>
          <a:srcRect l="32415" r="32415"/>
          <a:stretch/>
        </p:blipFill>
        <p:spPr>
          <a:xfrm>
            <a:off x="0" y="0"/>
            <a:ext cx="4287836" cy="6858000"/>
          </a:xfrm>
          <a:prstGeom prst="rect">
            <a:avLst/>
          </a:prstGeom>
          <a:noFill/>
          <a:ln>
            <a:noFill/>
          </a:ln>
        </p:spPr>
      </p:pic>
      <p:sp>
        <p:nvSpPr>
          <p:cNvPr id="149" name="Google Shape;149;g2f116e45874_0_1"/>
          <p:cNvSpPr txBox="1">
            <a:spLocks noGrp="1"/>
          </p:cNvSpPr>
          <p:nvPr>
            <p:ph type="title"/>
          </p:nvPr>
        </p:nvSpPr>
        <p:spPr>
          <a:xfrm>
            <a:off x="5028425" y="0"/>
            <a:ext cx="7163700" cy="17103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3200"/>
              <a:buFont typeface="Calibri"/>
              <a:buNone/>
            </a:pPr>
            <a:r>
              <a:rPr lang="en-US"/>
              <a:t>LITERATURE REVIEW</a:t>
            </a:r>
            <a:endParaRPr/>
          </a:p>
          <a:p>
            <a:pPr marL="0" lvl="0" indent="0" algn="l" rtl="0">
              <a:spcBef>
                <a:spcPts val="2000"/>
              </a:spcBef>
              <a:spcAft>
                <a:spcPts val="0"/>
              </a:spcAft>
              <a:buNone/>
            </a:pPr>
            <a:r>
              <a:rPr lang="en-US" sz="2200">
                <a:solidFill>
                  <a:srgbClr val="000000"/>
                </a:solidFill>
              </a:rPr>
              <a:t>Technological Advancements</a:t>
            </a:r>
            <a:endParaRPr sz="3600"/>
          </a:p>
        </p:txBody>
      </p:sp>
      <p:pic>
        <p:nvPicPr>
          <p:cNvPr id="150" name="Google Shape;150;g2f116e45874_0_1"/>
          <p:cNvPicPr preferRelativeResize="0"/>
          <p:nvPr/>
        </p:nvPicPr>
        <p:blipFill>
          <a:blip r:embed="rId4">
            <a:alphaModFix/>
          </a:blip>
          <a:stretch>
            <a:fillRect/>
          </a:stretch>
        </p:blipFill>
        <p:spPr>
          <a:xfrm>
            <a:off x="4474011" y="2099175"/>
            <a:ext cx="7599364" cy="3024934"/>
          </a:xfrm>
          <a:prstGeom prst="rect">
            <a:avLst/>
          </a:prstGeom>
          <a:noFill/>
          <a:ln>
            <a:noFill/>
          </a:ln>
        </p:spPr>
      </p:pic>
      <p:sp>
        <p:nvSpPr>
          <p:cNvPr id="151" name="Google Shape;151;g2f116e45874_0_1"/>
          <p:cNvSpPr txBox="1"/>
          <p:nvPr/>
        </p:nvSpPr>
        <p:spPr>
          <a:xfrm>
            <a:off x="4515700" y="5225150"/>
            <a:ext cx="7557600" cy="698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i="1">
                <a:solidFill>
                  <a:schemeClr val="dk1"/>
                </a:solidFill>
                <a:latin typeface="Calibri"/>
                <a:ea typeface="Calibri"/>
                <a:cs typeface="Calibri"/>
                <a:sym typeface="Calibri"/>
              </a:rPr>
              <a:t>After exploring 82 existing literatures and evaluating 8 different ML models. It can conclude that CNN model is the most suitable technique for driving behavior analysis.</a:t>
            </a:r>
            <a:endParaRPr sz="1600" i="1">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7"/>
          <p:cNvSpPr txBox="1">
            <a:spLocks noGrp="1"/>
          </p:cNvSpPr>
          <p:nvPr>
            <p:ph type="ctrTitle"/>
          </p:nvPr>
        </p:nvSpPr>
        <p:spPr>
          <a:xfrm>
            <a:off x="1117600" y="762000"/>
            <a:ext cx="5066250" cy="290068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3200"/>
              <a:buFont typeface="Calibri"/>
              <a:buNone/>
            </a:pPr>
            <a:r>
              <a:rPr lang="en-US"/>
              <a:t>TRUCKING INDUSTRY - KEY CONSIDERATIONS</a:t>
            </a:r>
            <a:endParaRPr/>
          </a:p>
        </p:txBody>
      </p:sp>
      <p:pic>
        <p:nvPicPr>
          <p:cNvPr id="158" name="Google Shape;158;p7"/>
          <p:cNvPicPr preferRelativeResize="0">
            <a:picLocks noGrp="1"/>
          </p:cNvPicPr>
          <p:nvPr>
            <p:ph type="pic" idx="2"/>
          </p:nvPr>
        </p:nvPicPr>
        <p:blipFill rotWithShape="1">
          <a:blip r:embed="rId3">
            <a:alphaModFix/>
          </a:blip>
          <a:srcRect l="20635" r="20634"/>
          <a:stretch/>
        </p:blipFill>
        <p:spPr>
          <a:xfrm flipH="1">
            <a:off x="6086167" y="-22225"/>
            <a:ext cx="6080760" cy="6902450"/>
          </a:xfrm>
          <a:prstGeom prst="parallelogram">
            <a:avLst>
              <a:gd name="adj" fmla="val 25000"/>
            </a:avLst>
          </a:prstGeom>
          <a:noFill/>
          <a:ln>
            <a:noFill/>
          </a:ln>
        </p:spPr>
      </p:pic>
    </p:spTree>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2923</Words>
  <Application>Microsoft Office PowerPoint</Application>
  <PresentationFormat>Widescreen</PresentationFormat>
  <Paragraphs>290</Paragraphs>
  <Slides>36</Slides>
  <Notes>36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Noto Sans Symbols</vt:lpstr>
      <vt:lpstr>Times New Roman</vt:lpstr>
      <vt:lpstr>Arial</vt:lpstr>
      <vt:lpstr>Roboto</vt:lpstr>
      <vt:lpstr>Calibri</vt:lpstr>
      <vt:lpstr>Custom</vt:lpstr>
      <vt:lpstr>AI On The Road: The Role Of Video-capturing Technology In Improving Driver Safety And Accident Prevention.</vt:lpstr>
      <vt:lpstr>BACKGROUND</vt:lpstr>
      <vt:lpstr>PROBLEM STATEMENT</vt:lpstr>
      <vt:lpstr>RESEARCH QUESTIONS</vt:lpstr>
      <vt:lpstr>OBJECTIVES</vt:lpstr>
      <vt:lpstr>LITERATURE REVIEW </vt:lpstr>
      <vt:lpstr>LITERATURE REVIEW Technological Advancements</vt:lpstr>
      <vt:lpstr>LITERATURE REVIEW Technological Advancements</vt:lpstr>
      <vt:lpstr>TRUCKING INDUSTRY - KEY CONSIDERATIONS</vt:lpstr>
      <vt:lpstr>TRUCKING INDUSTRY: OPERATIONS AND PLAYERS</vt:lpstr>
      <vt:lpstr>TRUCKING INDUSTRY: RISK CONSIDERATION</vt:lpstr>
      <vt:lpstr>RESEARCH METHODOLOGY Philosophical Paradigm</vt:lpstr>
      <vt:lpstr>RESEARCH METHODOLOGY Research Design</vt:lpstr>
      <vt:lpstr>RESEARCH METHODOLOGY Qualitative Data Analysis</vt:lpstr>
      <vt:lpstr>PowerPoint Presentation</vt:lpstr>
      <vt:lpstr>PowerPoint Presentation</vt:lpstr>
      <vt:lpstr>PowerPoint Presentation</vt:lpstr>
      <vt:lpstr>PowerPoint Presentation</vt:lpstr>
      <vt:lpstr>RESEARCH METHODOLOGY Quantitative Data Analysis</vt:lpstr>
      <vt:lpstr>RESEARCH METHODOLOGY Data Collection - Experiment One</vt:lpstr>
      <vt:lpstr>RESEARCH METHODOLOGY Quantitative Data Analysis</vt:lpstr>
      <vt:lpstr>RESEARCH METHODOLOGY Quantitative Data Analysis - Video processing applying Vision AI analysis.</vt:lpstr>
      <vt:lpstr>RESEARCH METHODOLOGY Quantitative Data Analysis - Video processing applying Vision AI analysis.</vt:lpstr>
      <vt:lpstr>RESEARCH METHODOLOGY Data Collection - Experiment Two (27 truck drivers)</vt:lpstr>
      <vt:lpstr>RESEARCH METHODOLOGY Quantitative Data Analysis - Video processing applying Vision AI analysis.</vt:lpstr>
      <vt:lpstr>RESEARCH METHODOLOGY Quantitative Data Analysis </vt:lpstr>
      <vt:lpstr>PowerPoint Presentation</vt:lpstr>
      <vt:lpstr>RESEARCH METHODOLOGY Quantitative Data Analysis</vt:lpstr>
      <vt:lpstr>RESEARCH METHODOLOGY Quantitative Data Analysis</vt:lpstr>
      <vt:lpstr>RESULTS</vt:lpstr>
      <vt:lpstr>RESULTS</vt:lpstr>
      <vt:lpstr>DISCUSSION</vt:lpstr>
      <vt:lpstr>DISCUSSION</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De Oliveira Evangelista, Elton H.</dc:creator>
  <cp:lastModifiedBy>Suntraranusorn, Natibundit</cp:lastModifiedBy>
  <cp:revision>1</cp:revision>
  <dcterms:created xsi:type="dcterms:W3CDTF">2024-08-04T22:05:59Z</dcterms:created>
  <dcterms:modified xsi:type="dcterms:W3CDTF">2024-08-14T02:43:06Z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